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86" r:id="rId4"/>
    <p:sldId id="287" r:id="rId5"/>
    <p:sldId id="274" r:id="rId6"/>
    <p:sldId id="257" r:id="rId7"/>
    <p:sldId id="289" r:id="rId8"/>
    <p:sldId id="290" r:id="rId9"/>
    <p:sldId id="277" r:id="rId10"/>
    <p:sldId id="278" r:id="rId11"/>
    <p:sldId id="280" r:id="rId12"/>
    <p:sldId id="281" r:id="rId13"/>
    <p:sldId id="282" r:id="rId14"/>
    <p:sldId id="283" r:id="rId15"/>
    <p:sldId id="284" r:id="rId16"/>
    <p:sldId id="285" r:id="rId17"/>
    <p:sldId id="258" r:id="rId18"/>
    <p:sldId id="260" r:id="rId19"/>
    <p:sldId id="261" r:id="rId20"/>
    <p:sldId id="262" r:id="rId21"/>
    <p:sldId id="267" r:id="rId22"/>
    <p:sldId id="263" r:id="rId23"/>
    <p:sldId id="264" r:id="rId24"/>
    <p:sldId id="265" r:id="rId25"/>
    <p:sldId id="272" r:id="rId26"/>
    <p:sldId id="266" r:id="rId27"/>
    <p:sldId id="288" r:id="rId28"/>
    <p:sldId id="291" r:id="rId29"/>
    <p:sldId id="29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F761C82-C871-49DB-9DAF-90794F3DE841}" type="datetimeFigureOut">
              <a:rPr lang="en-GB" smtClean="0"/>
              <a:pPr/>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A3EAE-642E-40CD-BF2F-39F8A009BA8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761C82-C871-49DB-9DAF-90794F3DE841}" type="datetimeFigureOut">
              <a:rPr lang="en-GB" smtClean="0"/>
              <a:pPr/>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A3EAE-642E-40CD-BF2F-39F8A009BA8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761C82-C871-49DB-9DAF-90794F3DE841}" type="datetimeFigureOut">
              <a:rPr lang="en-GB" smtClean="0"/>
              <a:pPr/>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A3EAE-642E-40CD-BF2F-39F8A009BA8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761C82-C871-49DB-9DAF-90794F3DE841}" type="datetimeFigureOut">
              <a:rPr lang="en-GB" smtClean="0"/>
              <a:pPr/>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A3EAE-642E-40CD-BF2F-39F8A009BA8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761C82-C871-49DB-9DAF-90794F3DE841}" type="datetimeFigureOut">
              <a:rPr lang="en-GB" smtClean="0"/>
              <a:pPr/>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A3EAE-642E-40CD-BF2F-39F8A009BA8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F761C82-C871-49DB-9DAF-90794F3DE841}" type="datetimeFigureOut">
              <a:rPr lang="en-GB" smtClean="0"/>
              <a:pPr/>
              <a:t>04/11/2021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0A3EAE-642E-40CD-BF2F-39F8A009BA8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F761C82-C871-49DB-9DAF-90794F3DE841}" type="datetimeFigureOut">
              <a:rPr lang="en-GB" smtClean="0"/>
              <a:pPr/>
              <a:t>04/11/2021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0A3EAE-642E-40CD-BF2F-39F8A009BA8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F761C82-C871-49DB-9DAF-90794F3DE841}" type="datetimeFigureOut">
              <a:rPr lang="en-GB" smtClean="0"/>
              <a:pPr/>
              <a:t>04/11/2021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0A3EAE-642E-40CD-BF2F-39F8A009BA8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761C82-C871-49DB-9DAF-90794F3DE841}" type="datetimeFigureOut">
              <a:rPr lang="en-GB" smtClean="0"/>
              <a:pPr/>
              <a:t>04/11/2021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0A3EAE-642E-40CD-BF2F-39F8A009BA8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761C82-C871-49DB-9DAF-90794F3DE841}" type="datetimeFigureOut">
              <a:rPr lang="en-GB" smtClean="0"/>
              <a:pPr/>
              <a:t>04/11/2021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0A3EAE-642E-40CD-BF2F-39F8A009BA8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761C82-C871-49DB-9DAF-90794F3DE841}" type="datetimeFigureOut">
              <a:rPr lang="en-GB" smtClean="0"/>
              <a:pPr/>
              <a:t>04/11/2021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0A3EAE-642E-40CD-BF2F-39F8A009BA8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761C82-C871-49DB-9DAF-90794F3DE841}" type="datetimeFigureOut">
              <a:rPr lang="en-GB" smtClean="0"/>
              <a:pPr/>
              <a:t>04/11/2021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A3EAE-642E-40CD-BF2F-39F8A009BA8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heartsatplay.com/research-nugget-visual-skills-and-reading/" TargetMode="External"/><Relationship Id="rId7" Type="http://schemas.openxmlformats.org/officeDocument/2006/relationships/hyperlink" Target="https://www.youtube.com/watch?v=JTP1V1VH5j4" TargetMode="External"/><Relationship Id="rId2" Type="http://schemas.openxmlformats.org/officeDocument/2006/relationships/hyperlink" Target="http://www.braingym.com/store-edubooks1.html" TargetMode="External"/><Relationship Id="rId1" Type="http://schemas.openxmlformats.org/officeDocument/2006/relationships/slideLayout" Target="../slideLayouts/slideLayout2.xml"/><Relationship Id="rId6" Type="http://schemas.openxmlformats.org/officeDocument/2006/relationships/hyperlink" Target="https://www.youtube.com/watch?v=QKoap8rGoR0" TargetMode="External"/><Relationship Id="rId5" Type="http://schemas.openxmlformats.org/officeDocument/2006/relationships/hyperlink" Target="https://www.youtube.com/watch?v=DJt6ORwxKmE&amp;t=38s" TargetMode="External"/><Relationship Id="rId4" Type="http://schemas.openxmlformats.org/officeDocument/2006/relationships/hyperlink" Target="https://www.youtube.com/watch?v=BNzVn0BF9Ow"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2592287"/>
          </a:xfrm>
        </p:spPr>
        <p:txBody>
          <a:bodyPr>
            <a:normAutofit/>
          </a:bodyPr>
          <a:lstStyle/>
          <a:p>
            <a:r>
              <a:rPr lang="en-GB" dirty="0" err="1" smtClean="0"/>
              <a:t>Psihologija</a:t>
            </a:r>
            <a:r>
              <a:rPr lang="en-GB" dirty="0" smtClean="0"/>
              <a:t> </a:t>
            </a:r>
            <a:r>
              <a:rPr lang="en-GB" dirty="0" err="1" smtClean="0"/>
              <a:t>ranog</a:t>
            </a:r>
            <a:r>
              <a:rPr lang="en-GB" dirty="0" smtClean="0"/>
              <a:t> </a:t>
            </a:r>
            <a:r>
              <a:rPr lang="en-GB" dirty="0" err="1" smtClean="0"/>
              <a:t>razvoja</a:t>
            </a:r>
            <a:r>
              <a:rPr lang="en-GB" dirty="0" smtClean="0"/>
              <a:t> </a:t>
            </a:r>
            <a:r>
              <a:rPr lang="en-GB" dirty="0" err="1" smtClean="0"/>
              <a:t>i</a:t>
            </a:r>
            <a:r>
              <a:rPr lang="en-GB" dirty="0" smtClean="0"/>
              <a:t> </a:t>
            </a:r>
            <a:r>
              <a:rPr lang="en-GB" dirty="0" err="1" smtClean="0"/>
              <a:t>darovitosti</a:t>
            </a:r>
            <a:r>
              <a:rPr lang="en-GB" dirty="0" smtClean="0"/>
              <a:t/>
            </a:r>
            <a:br>
              <a:rPr lang="en-GB" dirty="0" smtClean="0"/>
            </a:br>
            <a:r>
              <a:rPr lang="en-GB" dirty="0" err="1"/>
              <a:t>Š</a:t>
            </a:r>
            <a:r>
              <a:rPr lang="en-GB" dirty="0" err="1" smtClean="0"/>
              <a:t>ta</a:t>
            </a:r>
            <a:r>
              <a:rPr lang="en-GB" dirty="0" smtClean="0"/>
              <a:t> </a:t>
            </a:r>
            <a:r>
              <a:rPr lang="en-GB" dirty="0" err="1" smtClean="0"/>
              <a:t>nas</a:t>
            </a:r>
            <a:r>
              <a:rPr lang="en-GB" dirty="0" smtClean="0"/>
              <a:t> </a:t>
            </a:r>
            <a:r>
              <a:rPr lang="en-GB" dirty="0" err="1" smtClean="0"/>
              <a:t>uči</a:t>
            </a:r>
            <a:r>
              <a:rPr lang="en-GB" dirty="0" smtClean="0"/>
              <a:t> </a:t>
            </a:r>
            <a:r>
              <a:rPr lang="en-GB" dirty="0" err="1" smtClean="0"/>
              <a:t>neuropsihologija</a:t>
            </a:r>
            <a:r>
              <a:rPr lang="en-GB" dirty="0" smtClean="0"/>
              <a:t>?</a:t>
            </a:r>
            <a:endParaRPr lang="en-GB" dirty="0"/>
          </a:p>
        </p:txBody>
      </p:sp>
      <p:sp>
        <p:nvSpPr>
          <p:cNvPr id="3" name="Subtitle 2"/>
          <p:cNvSpPr>
            <a:spLocks noGrp="1"/>
          </p:cNvSpPr>
          <p:nvPr>
            <p:ph type="subTitle" idx="1"/>
          </p:nvPr>
        </p:nvSpPr>
        <p:spPr/>
        <p:txBody>
          <a:bodyPr/>
          <a:lstStyle/>
          <a:p>
            <a:endParaRPr lang="en-GB" dirty="0" smtClean="0"/>
          </a:p>
          <a:p>
            <a:endParaRPr lang="en-GB" dirty="0"/>
          </a:p>
          <a:p>
            <a:r>
              <a:rPr lang="en-GB" dirty="0" smtClean="0"/>
              <a:t>Master (2)</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normAutofit fontScale="85000" lnSpcReduction="20000"/>
          </a:bodyPr>
          <a:lstStyle/>
          <a:p>
            <a:r>
              <a:rPr lang="sv-SE" dirty="0"/>
              <a:t>Zatvorite oči i zamislite </a:t>
            </a:r>
            <a:r>
              <a:rPr lang="sv-SE" dirty="0" smtClean="0"/>
              <a:t>divnu čokoladnu tortu</a:t>
            </a:r>
            <a:r>
              <a:rPr lang="en-US" dirty="0" smtClean="0"/>
              <a:t>. </a:t>
            </a:r>
            <a:endParaRPr lang="sr-Latn-RS" dirty="0"/>
          </a:p>
          <a:p>
            <a:r>
              <a:rPr lang="en-US" dirty="0" err="1"/>
              <a:t>Stavite</a:t>
            </a:r>
            <a:r>
              <a:rPr lang="en-US" dirty="0"/>
              <a:t> </a:t>
            </a:r>
            <a:r>
              <a:rPr lang="en-US" dirty="0" err="1"/>
              <a:t>prst</a:t>
            </a:r>
            <a:r>
              <a:rPr lang="en-US" dirty="0"/>
              <a:t> </a:t>
            </a:r>
            <a:r>
              <a:rPr lang="en-US" dirty="0" err="1"/>
              <a:t>na</a:t>
            </a:r>
            <a:r>
              <a:rPr lang="en-US" dirty="0"/>
              <a:t> </a:t>
            </a:r>
            <a:r>
              <a:rPr lang="en-US" dirty="0" err="1"/>
              <a:t>onaj</a:t>
            </a:r>
            <a:r>
              <a:rPr lang="en-US" dirty="0"/>
              <a:t> d</a:t>
            </a:r>
            <a:r>
              <a:rPr lang="sr-Latn-RS" dirty="0"/>
              <a:t>e</a:t>
            </a:r>
            <a:r>
              <a:rPr lang="en-US" dirty="0"/>
              <a:t>o </a:t>
            </a:r>
            <a:r>
              <a:rPr lang="en-US" dirty="0" err="1"/>
              <a:t>glave</a:t>
            </a:r>
            <a:r>
              <a:rPr lang="en-US" dirty="0"/>
              <a:t> </a:t>
            </a:r>
            <a:r>
              <a:rPr lang="en-US" dirty="0" err="1"/>
              <a:t>gde</a:t>
            </a:r>
            <a:r>
              <a:rPr lang="en-US" dirty="0"/>
              <a:t> </a:t>
            </a:r>
            <a:r>
              <a:rPr lang="en-US" dirty="0" err="1"/>
              <a:t>mislite</a:t>
            </a:r>
            <a:r>
              <a:rPr lang="en-US" dirty="0"/>
              <a:t> </a:t>
            </a:r>
            <a:r>
              <a:rPr lang="en-US" dirty="0" err="1"/>
              <a:t>da</a:t>
            </a:r>
            <a:r>
              <a:rPr lang="en-US" dirty="0"/>
              <a:t> </a:t>
            </a:r>
            <a:r>
              <a:rPr lang="en-US" dirty="0" err="1"/>
              <a:t>možete</a:t>
            </a:r>
            <a:r>
              <a:rPr lang="en-US" dirty="0"/>
              <a:t> </a:t>
            </a:r>
            <a:r>
              <a:rPr lang="en-US" dirty="0" err="1"/>
              <a:t>videti</a:t>
            </a:r>
            <a:r>
              <a:rPr lang="en-US" dirty="0"/>
              <a:t> </a:t>
            </a:r>
            <a:r>
              <a:rPr lang="en-US" dirty="0" err="1" smtClean="0"/>
              <a:t>tortu</a:t>
            </a:r>
            <a:r>
              <a:rPr lang="en-US" dirty="0" smtClean="0"/>
              <a:t>.</a:t>
            </a:r>
            <a:r>
              <a:rPr lang="sr-Latn-RS" dirty="0" smtClean="0"/>
              <a:t> </a:t>
            </a:r>
            <a:r>
              <a:rPr lang="sr-Latn-RS" dirty="0"/>
              <a:t>S</a:t>
            </a:r>
            <a:r>
              <a:rPr lang="en-US" dirty="0" err="1"/>
              <a:t>tavite</a:t>
            </a:r>
            <a:r>
              <a:rPr lang="en-US" dirty="0"/>
              <a:t> </a:t>
            </a:r>
            <a:r>
              <a:rPr lang="en-US" dirty="0" err="1"/>
              <a:t>prst</a:t>
            </a:r>
            <a:r>
              <a:rPr lang="en-US" dirty="0"/>
              <a:t> </a:t>
            </a:r>
            <a:r>
              <a:rPr lang="en-US" dirty="0" err="1"/>
              <a:t>na</a:t>
            </a:r>
            <a:r>
              <a:rPr lang="en-US" dirty="0"/>
              <a:t> </a:t>
            </a:r>
            <a:r>
              <a:rPr lang="en-US" dirty="0" err="1"/>
              <a:t>onaj</a:t>
            </a:r>
            <a:r>
              <a:rPr lang="en-US" dirty="0"/>
              <a:t> d</a:t>
            </a:r>
            <a:r>
              <a:rPr lang="sr-Latn-RS" dirty="0"/>
              <a:t>e</a:t>
            </a:r>
            <a:r>
              <a:rPr lang="en-US" dirty="0"/>
              <a:t>o </a:t>
            </a:r>
            <a:r>
              <a:rPr lang="en-US" dirty="0" err="1"/>
              <a:t>glave</a:t>
            </a:r>
            <a:r>
              <a:rPr lang="en-US" dirty="0"/>
              <a:t> </a:t>
            </a:r>
            <a:r>
              <a:rPr lang="en-US" dirty="0" err="1"/>
              <a:t>gde</a:t>
            </a:r>
            <a:r>
              <a:rPr lang="en-US" dirty="0"/>
              <a:t> se </a:t>
            </a:r>
            <a:r>
              <a:rPr lang="en-US" dirty="0" err="1"/>
              <a:t>nalazi</a:t>
            </a:r>
            <a:r>
              <a:rPr lang="en-US" dirty="0"/>
              <a:t> </a:t>
            </a:r>
            <a:r>
              <a:rPr lang="en-US" dirty="0" err="1"/>
              <a:t>slika</a:t>
            </a:r>
            <a:r>
              <a:rPr lang="en-US" dirty="0"/>
              <a:t>. </a:t>
            </a:r>
            <a:endParaRPr lang="sr-Latn-RS" dirty="0"/>
          </a:p>
          <a:p>
            <a:r>
              <a:rPr lang="sr-Latn-RS" dirty="0"/>
              <a:t>P</a:t>
            </a:r>
            <a:r>
              <a:rPr lang="en-US" dirty="0" err="1"/>
              <a:t>okušajte</a:t>
            </a:r>
            <a:r>
              <a:rPr lang="en-US" dirty="0"/>
              <a:t> </a:t>
            </a:r>
            <a:r>
              <a:rPr lang="en-US" dirty="0" err="1"/>
              <a:t>čuti</a:t>
            </a:r>
            <a:r>
              <a:rPr lang="en-US" dirty="0"/>
              <a:t> </a:t>
            </a:r>
            <a:r>
              <a:rPr lang="en-US" dirty="0" err="1"/>
              <a:t>reči</a:t>
            </a:r>
            <a:r>
              <a:rPr lang="en-US" dirty="0"/>
              <a:t> </a:t>
            </a:r>
            <a:r>
              <a:rPr lang="en-US" dirty="0" smtClean="0"/>
              <a:t>“</a:t>
            </a:r>
            <a:r>
              <a:rPr lang="en-US" dirty="0" err="1" smtClean="0"/>
              <a:t>divna</a:t>
            </a:r>
            <a:r>
              <a:rPr lang="en-US" dirty="0" smtClean="0"/>
              <a:t> </a:t>
            </a:r>
            <a:r>
              <a:rPr lang="en-US" dirty="0" err="1" smtClean="0"/>
              <a:t>čokoladna</a:t>
            </a:r>
            <a:r>
              <a:rPr lang="en-US" dirty="0" smtClean="0"/>
              <a:t> </a:t>
            </a:r>
            <a:r>
              <a:rPr lang="en-US" dirty="0" err="1" smtClean="0"/>
              <a:t>torta</a:t>
            </a:r>
            <a:r>
              <a:rPr lang="en-US" dirty="0" smtClean="0"/>
              <a:t>". </a:t>
            </a:r>
            <a:r>
              <a:rPr lang="en-US" dirty="0" err="1"/>
              <a:t>Sada</a:t>
            </a:r>
            <a:r>
              <a:rPr lang="en-US" dirty="0"/>
              <a:t> </a:t>
            </a:r>
            <a:r>
              <a:rPr lang="en-US" dirty="0" err="1"/>
              <a:t>stavite</a:t>
            </a:r>
            <a:r>
              <a:rPr lang="en-US" dirty="0"/>
              <a:t> </a:t>
            </a:r>
            <a:r>
              <a:rPr lang="en-US" dirty="0" err="1"/>
              <a:t>prst</a:t>
            </a:r>
            <a:r>
              <a:rPr lang="en-US" dirty="0"/>
              <a:t> </a:t>
            </a:r>
            <a:r>
              <a:rPr lang="en-US" dirty="0" err="1"/>
              <a:t>tamo</a:t>
            </a:r>
            <a:r>
              <a:rPr lang="sr-Latn-RS" dirty="0"/>
              <a:t> </a:t>
            </a:r>
            <a:r>
              <a:rPr lang="en-US" dirty="0" err="1"/>
              <a:t>gde</a:t>
            </a:r>
            <a:r>
              <a:rPr lang="en-US" dirty="0"/>
              <a:t> </a:t>
            </a:r>
            <a:r>
              <a:rPr lang="en-US" dirty="0" err="1"/>
              <a:t>vam</a:t>
            </a:r>
            <a:r>
              <a:rPr lang="en-US" dirty="0"/>
              <a:t> se </a:t>
            </a:r>
            <a:r>
              <a:rPr lang="en-US" dirty="0" err="1"/>
              <a:t>čini</a:t>
            </a:r>
            <a:r>
              <a:rPr lang="en-US" dirty="0"/>
              <a:t> </a:t>
            </a:r>
            <a:r>
              <a:rPr lang="en-US" dirty="0" err="1"/>
              <a:t>da</a:t>
            </a:r>
            <a:r>
              <a:rPr lang="en-US" dirty="0"/>
              <a:t> </a:t>
            </a:r>
            <a:r>
              <a:rPr lang="en-US" dirty="0" err="1"/>
              <a:t>čujete</a:t>
            </a:r>
            <a:r>
              <a:rPr lang="en-US" dirty="0"/>
              <a:t> </a:t>
            </a:r>
            <a:r>
              <a:rPr lang="en-US" dirty="0" err="1"/>
              <a:t>te</a:t>
            </a:r>
            <a:r>
              <a:rPr lang="en-US" dirty="0"/>
              <a:t> </a:t>
            </a:r>
            <a:r>
              <a:rPr lang="en-US" dirty="0" err="1"/>
              <a:t>reči</a:t>
            </a:r>
            <a:r>
              <a:rPr lang="en-US" dirty="0"/>
              <a:t>. </a:t>
            </a:r>
            <a:r>
              <a:rPr lang="en-US" dirty="0" err="1"/>
              <a:t>Držite</a:t>
            </a:r>
            <a:r>
              <a:rPr lang="en-US" dirty="0"/>
              <a:t> </a:t>
            </a:r>
            <a:r>
              <a:rPr lang="en-US" dirty="0" err="1"/>
              <a:t>prst</a:t>
            </a:r>
            <a:r>
              <a:rPr lang="en-US" dirty="0"/>
              <a:t> </a:t>
            </a:r>
            <a:r>
              <a:rPr lang="en-US" dirty="0" err="1"/>
              <a:t>na</a:t>
            </a:r>
            <a:r>
              <a:rPr lang="en-US" dirty="0"/>
              <a:t> </a:t>
            </a:r>
            <a:r>
              <a:rPr lang="en-US" dirty="0" err="1"/>
              <a:t>glavi</a:t>
            </a:r>
            <a:r>
              <a:rPr lang="en-US" dirty="0"/>
              <a:t> </a:t>
            </a:r>
            <a:r>
              <a:rPr lang="en-US" dirty="0" err="1"/>
              <a:t>i</a:t>
            </a:r>
            <a:r>
              <a:rPr lang="en-US" dirty="0"/>
              <a:t> </a:t>
            </a:r>
            <a:r>
              <a:rPr lang="en-US" dirty="0" err="1"/>
              <a:t>otvorite</a:t>
            </a:r>
            <a:r>
              <a:rPr lang="en-US" dirty="0"/>
              <a:t> </a:t>
            </a:r>
            <a:r>
              <a:rPr lang="en-US" dirty="0" err="1"/>
              <a:t>oči</a:t>
            </a:r>
            <a:r>
              <a:rPr lang="en-US" dirty="0"/>
              <a:t>. </a:t>
            </a:r>
            <a:endParaRPr lang="sr-Latn-RS" dirty="0"/>
          </a:p>
          <a:p>
            <a:endParaRPr lang="en-US" dirty="0" smtClean="0"/>
          </a:p>
          <a:p>
            <a:endParaRPr lang="en-US" dirty="0" smtClean="0"/>
          </a:p>
          <a:p>
            <a:r>
              <a:rPr lang="en-US" dirty="0" err="1" smtClean="0"/>
              <a:t>Sluh</a:t>
            </a:r>
            <a:r>
              <a:rPr lang="en-US" dirty="0" smtClean="0"/>
              <a:t> </a:t>
            </a:r>
            <a:r>
              <a:rPr lang="en-US" dirty="0"/>
              <a:t>se </a:t>
            </a:r>
            <a:r>
              <a:rPr lang="en-US" dirty="0" err="1"/>
              <a:t>obično</a:t>
            </a:r>
            <a:r>
              <a:rPr lang="en-US" dirty="0"/>
              <a:t> </a:t>
            </a:r>
            <a:r>
              <a:rPr lang="en-US" dirty="0" err="1"/>
              <a:t>nalazi</a:t>
            </a:r>
            <a:r>
              <a:rPr lang="en-US" dirty="0"/>
              <a:t> </a:t>
            </a:r>
            <a:r>
              <a:rPr lang="en-US" dirty="0" err="1"/>
              <a:t>iznad</a:t>
            </a:r>
            <a:r>
              <a:rPr lang="en-US" dirty="0"/>
              <a:t> </a:t>
            </a:r>
            <a:r>
              <a:rPr lang="en-US" dirty="0" err="1"/>
              <a:t>levog</a:t>
            </a:r>
            <a:r>
              <a:rPr lang="en-US" dirty="0"/>
              <a:t> u</a:t>
            </a:r>
            <a:r>
              <a:rPr lang="sr-Latn-RS" dirty="0"/>
              <a:t>v</a:t>
            </a:r>
            <a:r>
              <a:rPr lang="en-US" dirty="0"/>
              <a:t>a, </a:t>
            </a:r>
            <a:r>
              <a:rPr lang="en-US" dirty="0" err="1"/>
              <a:t>vizualizacija</a:t>
            </a:r>
            <a:r>
              <a:rPr lang="en-US" dirty="0"/>
              <a:t> je u</a:t>
            </a:r>
            <a:r>
              <a:rPr lang="sr-Latn-RS" dirty="0"/>
              <a:t> </a:t>
            </a:r>
            <a:r>
              <a:rPr lang="en-US" dirty="0" err="1"/>
              <a:t>sredini</a:t>
            </a:r>
            <a:r>
              <a:rPr lang="en-US" dirty="0"/>
              <a:t> </a:t>
            </a:r>
            <a:r>
              <a:rPr lang="en-US" dirty="0" err="1"/>
              <a:t>čela</a:t>
            </a:r>
            <a:r>
              <a:rPr lang="en-US" dirty="0"/>
              <a:t> </a:t>
            </a:r>
            <a:r>
              <a:rPr lang="en-US" dirty="0" err="1"/>
              <a:t>ili</a:t>
            </a:r>
            <a:r>
              <a:rPr lang="en-US" dirty="0"/>
              <a:t> </a:t>
            </a:r>
            <a:r>
              <a:rPr lang="en-US" dirty="0" err="1"/>
              <a:t>malo</a:t>
            </a:r>
            <a:r>
              <a:rPr lang="en-US" dirty="0"/>
              <a:t> </a:t>
            </a:r>
            <a:r>
              <a:rPr lang="en-US" dirty="0" err="1"/>
              <a:t>udesno</a:t>
            </a:r>
            <a:r>
              <a:rPr lang="en-US" dirty="0"/>
              <a:t>, </a:t>
            </a:r>
            <a:r>
              <a:rPr lang="en-US" dirty="0" err="1"/>
              <a:t>somatosenzorička</a:t>
            </a:r>
            <a:r>
              <a:rPr lang="en-US" dirty="0"/>
              <a:t> </a:t>
            </a:r>
            <a:r>
              <a:rPr lang="en-US" dirty="0" err="1"/>
              <a:t>ili</a:t>
            </a:r>
            <a:r>
              <a:rPr lang="en-US" dirty="0"/>
              <a:t> </a:t>
            </a:r>
            <a:r>
              <a:rPr lang="en-US" dirty="0" err="1"/>
              <a:t>taktilno-kinestetička</a:t>
            </a:r>
            <a:r>
              <a:rPr lang="en-US" dirty="0"/>
              <a:t> </a:t>
            </a:r>
            <a:r>
              <a:rPr lang="en-US" dirty="0" err="1"/>
              <a:t>svest</a:t>
            </a:r>
            <a:r>
              <a:rPr lang="en-US" dirty="0"/>
              <a:t> je</a:t>
            </a:r>
            <a:r>
              <a:rPr lang="sr-Latn-RS" dirty="0"/>
              <a:t> </a:t>
            </a:r>
            <a:r>
              <a:rPr lang="en-US" dirty="0" err="1"/>
              <a:t>na</a:t>
            </a:r>
            <a:r>
              <a:rPr lang="en-US" dirty="0"/>
              <a:t> </a:t>
            </a:r>
            <a:r>
              <a:rPr lang="en-US" dirty="0" err="1"/>
              <a:t>vrhu</a:t>
            </a:r>
            <a:r>
              <a:rPr lang="en-US" dirty="0"/>
              <a:t> </a:t>
            </a:r>
            <a:r>
              <a:rPr lang="en-US" dirty="0" err="1"/>
              <a:t>glave</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20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20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20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 calcmode="lin" valueType="num">
                                      <p:cBhvr additive="base">
                                        <p:cTn id="25" dur="20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a:t>Strupov eksperiment-imenujte boju kojom je reč napisana!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sr-Latn-RS" b="1" dirty="0">
                <a:solidFill>
                  <a:srgbClr val="00B050"/>
                </a:solidFill>
              </a:rPr>
              <a:t>	</a:t>
            </a:r>
            <a:endParaRPr lang="en-GB" b="1" dirty="0" smtClean="0">
              <a:solidFill>
                <a:srgbClr val="00B050"/>
              </a:solidFill>
            </a:endParaRPr>
          </a:p>
          <a:p>
            <a:pPr algn="ctr">
              <a:buNone/>
            </a:pPr>
            <a:endParaRPr lang="en-GB" b="1" dirty="0" smtClean="0">
              <a:solidFill>
                <a:srgbClr val="00B050"/>
              </a:solidFill>
            </a:endParaRPr>
          </a:p>
          <a:p>
            <a:pPr algn="ctr">
              <a:buNone/>
            </a:pPr>
            <a:r>
              <a:rPr lang="sr-Latn-RS" sz="4300" b="1" dirty="0" smtClean="0">
                <a:solidFill>
                  <a:srgbClr val="00B050"/>
                </a:solidFill>
              </a:rPr>
              <a:t>ZELENO </a:t>
            </a:r>
            <a:r>
              <a:rPr lang="sr-Latn-RS" sz="4300" b="1" dirty="0">
                <a:solidFill>
                  <a:srgbClr val="FF0000"/>
                </a:solidFill>
              </a:rPr>
              <a:t>CRVENO </a:t>
            </a:r>
            <a:r>
              <a:rPr lang="sr-Latn-RS" sz="4300" b="1" dirty="0">
                <a:solidFill>
                  <a:srgbClr val="0070C0"/>
                </a:solidFill>
              </a:rPr>
              <a:t>PLAVO</a:t>
            </a:r>
            <a:r>
              <a:rPr lang="en-US" sz="4300" b="1" dirty="0"/>
              <a:t/>
            </a:r>
            <a:br>
              <a:rPr lang="en-US" sz="4300" b="1" dirty="0"/>
            </a:br>
            <a:r>
              <a:rPr lang="sr-Latn-RS" sz="4300" b="1" dirty="0">
                <a:solidFill>
                  <a:srgbClr val="7030A0"/>
                </a:solidFill>
              </a:rPr>
              <a:t>LJUBIČASTO </a:t>
            </a:r>
            <a:r>
              <a:rPr lang="en-US" sz="4300" b="1" dirty="0"/>
              <a:t> </a:t>
            </a:r>
            <a:r>
              <a:rPr lang="sr-Latn-RS" sz="4300" b="1" dirty="0">
                <a:solidFill>
                  <a:srgbClr val="0070C0"/>
                </a:solidFill>
              </a:rPr>
              <a:t>PLAVO</a:t>
            </a:r>
            <a:r>
              <a:rPr lang="en-US" sz="4300" b="1" dirty="0"/>
              <a:t> </a:t>
            </a:r>
            <a:r>
              <a:rPr lang="sr-Latn-RS" sz="4300" b="1" dirty="0">
                <a:solidFill>
                  <a:srgbClr val="7030A0"/>
                </a:solidFill>
              </a:rPr>
              <a:t>LJUBIČASTO</a:t>
            </a:r>
          </a:p>
          <a:p>
            <a:endParaRPr lang="sr-Latn-RS" b="1" dirty="0">
              <a:solidFill>
                <a:srgbClr val="7030A0"/>
              </a:solidFill>
            </a:endParaRPr>
          </a:p>
          <a:p>
            <a:endParaRPr lang="sr-Latn-RS" b="1" dirty="0">
              <a:solidFill>
                <a:srgbClr val="7030A0"/>
              </a:solidFill>
            </a:endParaRPr>
          </a:p>
          <a:p>
            <a:endParaRPr lang="sr-Latn-RS" b="1" dirty="0">
              <a:solidFill>
                <a:srgbClr val="7030A0"/>
              </a:solidFill>
            </a:endParaRPr>
          </a:p>
          <a:p>
            <a:endParaRPr lang="en-US" dirty="0"/>
          </a:p>
          <a:p>
            <a:pPr>
              <a:buNone/>
            </a:pPr>
            <a:r>
              <a:rPr lang="sr-Latn-RS" b="1" dirty="0">
                <a:solidFill>
                  <a:srgbClr val="FF0000"/>
                </a:solidFill>
              </a:rPr>
              <a:t>	</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ctr">
              <a:buNone/>
            </a:pPr>
            <a:endParaRPr lang="en-GB" b="1" dirty="0" smtClean="0">
              <a:solidFill>
                <a:srgbClr val="FF0000"/>
              </a:solidFill>
            </a:endParaRPr>
          </a:p>
          <a:p>
            <a:pPr algn="ctr">
              <a:buNone/>
            </a:pPr>
            <a:endParaRPr lang="en-GB" b="1" dirty="0" smtClean="0">
              <a:solidFill>
                <a:srgbClr val="FF0000"/>
              </a:solidFill>
            </a:endParaRPr>
          </a:p>
          <a:p>
            <a:pPr algn="ctr">
              <a:buNone/>
            </a:pPr>
            <a:r>
              <a:rPr lang="sr-Latn-RS" sz="4000" b="1" dirty="0" smtClean="0">
                <a:solidFill>
                  <a:srgbClr val="FF0000"/>
                </a:solidFill>
              </a:rPr>
              <a:t>PLAVO</a:t>
            </a:r>
            <a:r>
              <a:rPr lang="en-US" sz="4000" b="1" dirty="0" smtClean="0"/>
              <a:t> </a:t>
            </a:r>
            <a:r>
              <a:rPr lang="sr-Latn-RS" sz="4000" b="1" dirty="0" smtClean="0">
                <a:solidFill>
                  <a:srgbClr val="00B050"/>
                </a:solidFill>
              </a:rPr>
              <a:t>LJUBIČASTO</a:t>
            </a:r>
            <a:r>
              <a:rPr lang="en-US" sz="4000" b="1" dirty="0" smtClean="0"/>
              <a:t> </a:t>
            </a:r>
            <a:r>
              <a:rPr lang="sr-Latn-RS" sz="4000" b="1" dirty="0" smtClean="0">
                <a:solidFill>
                  <a:srgbClr val="00B0F0"/>
                </a:solidFill>
              </a:rPr>
              <a:t>CRVENO</a:t>
            </a:r>
            <a:r>
              <a:rPr lang="en-US" sz="4000" b="1" dirty="0" smtClean="0"/>
              <a:t/>
            </a:r>
            <a:br>
              <a:rPr lang="en-US" sz="4000" b="1" dirty="0" smtClean="0"/>
            </a:br>
            <a:r>
              <a:rPr lang="sr-Latn-RS" sz="4000" b="1" dirty="0" smtClean="0">
                <a:solidFill>
                  <a:srgbClr val="7030A0"/>
                </a:solidFill>
              </a:rPr>
              <a:t>ZELENO</a:t>
            </a:r>
            <a:r>
              <a:rPr lang="en-US" sz="4000" b="1" dirty="0" smtClean="0"/>
              <a:t> </a:t>
            </a:r>
            <a:r>
              <a:rPr lang="sr-Latn-RS" sz="4000" b="1" dirty="0" smtClean="0">
                <a:solidFill>
                  <a:srgbClr val="FF0000"/>
                </a:solidFill>
              </a:rPr>
              <a:t>LJUBIČASTO</a:t>
            </a:r>
            <a:r>
              <a:rPr lang="en-US" sz="4000" b="1" dirty="0" smtClean="0"/>
              <a:t> </a:t>
            </a:r>
            <a:r>
              <a:rPr lang="sr-Latn-RS" sz="4000" b="1" dirty="0" smtClean="0">
                <a:solidFill>
                  <a:srgbClr val="0070C0"/>
                </a:solidFill>
              </a:rPr>
              <a:t>ZELENO</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Lateralizacija</a:t>
            </a:r>
            <a:r>
              <a:rPr lang="en-US" dirty="0" smtClean="0"/>
              <a:t> </a:t>
            </a:r>
            <a:r>
              <a:rPr lang="en-US" dirty="0" err="1" smtClean="0"/>
              <a:t>hemisfera</a:t>
            </a:r>
            <a:endParaRPr lang="en-US" dirty="0"/>
          </a:p>
        </p:txBody>
      </p:sp>
      <p:sp>
        <p:nvSpPr>
          <p:cNvPr id="3" name="Content Placeholder 2"/>
          <p:cNvSpPr>
            <a:spLocks noGrp="1"/>
          </p:cNvSpPr>
          <p:nvPr>
            <p:ph idx="1"/>
          </p:nvPr>
        </p:nvSpPr>
        <p:spPr/>
        <p:txBody>
          <a:bodyPr>
            <a:normAutofit fontScale="92500" lnSpcReduction="10000"/>
          </a:bodyPr>
          <a:lstStyle/>
          <a:p>
            <a:r>
              <a:rPr lang="vi-VN" dirty="0"/>
              <a:t>Pitanje zašto je čovek levoruk ili desnoruk ostaje i danas jedna od najvećih misterija ljudskog roda. Zna se da su levoruki većinom muškarci, jer dve trećine njih je muškog pola. Takođe se zna da je kod njih nešto razvijenija desna hemisfera mozga, dok je kod desnorukih razvijenija leva. </a:t>
            </a:r>
            <a:endParaRPr lang="sr-Latn-RS" dirty="0"/>
          </a:p>
          <a:p>
            <a:r>
              <a:rPr lang="sr-Latn-RS" dirty="0"/>
              <a:t>Predrasude: </a:t>
            </a:r>
            <a:r>
              <a:rPr lang="en-US" dirty="0"/>
              <a:t>Do </a:t>
            </a:r>
            <a:r>
              <a:rPr lang="en-US" dirty="0" err="1"/>
              <a:t>danas</a:t>
            </a:r>
            <a:r>
              <a:rPr lang="en-US" dirty="0"/>
              <a:t> </a:t>
            </a:r>
            <a:r>
              <a:rPr lang="en-US" dirty="0" err="1"/>
              <a:t>su</a:t>
            </a:r>
            <a:r>
              <a:rPr lang="en-US" dirty="0"/>
              <a:t> se </a:t>
            </a:r>
            <a:r>
              <a:rPr lang="en-US" dirty="0" err="1"/>
              <a:t>održali</a:t>
            </a:r>
            <a:r>
              <a:rPr lang="en-US" dirty="0"/>
              <a:t> </a:t>
            </a:r>
            <a:r>
              <a:rPr lang="en-US" dirty="0" err="1"/>
              <a:t>izrazi</a:t>
            </a:r>
            <a:r>
              <a:rPr lang="en-US" dirty="0"/>
              <a:t> “</a:t>
            </a:r>
            <a:r>
              <a:rPr lang="en-US" dirty="0" err="1"/>
              <a:t>ustati</a:t>
            </a:r>
            <a:r>
              <a:rPr lang="en-US" dirty="0"/>
              <a:t> </a:t>
            </a:r>
            <a:r>
              <a:rPr lang="en-US" dirty="0" err="1"/>
              <a:t>na</a:t>
            </a:r>
            <a:r>
              <a:rPr lang="en-US" dirty="0"/>
              <a:t> </a:t>
            </a:r>
            <a:r>
              <a:rPr lang="en-US" dirty="0" err="1"/>
              <a:t>levu</a:t>
            </a:r>
            <a:r>
              <a:rPr lang="en-US" dirty="0"/>
              <a:t> </a:t>
            </a:r>
            <a:r>
              <a:rPr lang="en-US" dirty="0" err="1"/>
              <a:t>nogu</a:t>
            </a:r>
            <a:r>
              <a:rPr lang="en-US" dirty="0"/>
              <a:t>” (</a:t>
            </a:r>
            <a:r>
              <a:rPr lang="en-US" dirty="0" err="1"/>
              <a:t>biti</a:t>
            </a:r>
            <a:r>
              <a:rPr lang="en-US" dirty="0"/>
              <a:t> </a:t>
            </a:r>
            <a:r>
              <a:rPr lang="en-US" dirty="0" err="1"/>
              <a:t>neraspoložen</a:t>
            </a:r>
            <a:r>
              <a:rPr lang="en-US" dirty="0"/>
              <a:t>) </a:t>
            </a:r>
            <a:r>
              <a:rPr lang="en-US" dirty="0" err="1"/>
              <a:t>ili</a:t>
            </a:r>
            <a:r>
              <a:rPr lang="en-US" dirty="0"/>
              <a:t> “</a:t>
            </a:r>
            <a:r>
              <a:rPr lang="en-US" dirty="0" err="1"/>
              <a:t>imati</a:t>
            </a:r>
            <a:r>
              <a:rPr lang="en-US" dirty="0"/>
              <a:t> </a:t>
            </a:r>
            <a:r>
              <a:rPr lang="en-US" dirty="0" err="1"/>
              <a:t>dve</a:t>
            </a:r>
            <a:r>
              <a:rPr lang="en-US" dirty="0"/>
              <a:t> </a:t>
            </a:r>
            <a:r>
              <a:rPr lang="en-US" dirty="0" err="1"/>
              <a:t>leve</a:t>
            </a:r>
            <a:r>
              <a:rPr lang="en-US" dirty="0"/>
              <a:t> </a:t>
            </a:r>
            <a:r>
              <a:rPr lang="en-US" dirty="0" err="1"/>
              <a:t>ruke</a:t>
            </a:r>
            <a:r>
              <a:rPr lang="en-US" dirty="0"/>
              <a:t>” (</a:t>
            </a:r>
            <a:r>
              <a:rPr lang="en-US" dirty="0" err="1"/>
              <a:t>biti</a:t>
            </a:r>
            <a:r>
              <a:rPr lang="en-US" dirty="0"/>
              <a:t> </a:t>
            </a:r>
            <a:r>
              <a:rPr lang="en-US" dirty="0" err="1"/>
              <a:t>smotan</a:t>
            </a:r>
            <a:r>
              <a:rPr lang="en-US" dirty="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err="1"/>
              <a:t>Naučna</a:t>
            </a:r>
            <a:r>
              <a:rPr lang="en-US" dirty="0"/>
              <a:t> </a:t>
            </a:r>
            <a:r>
              <a:rPr lang="en-US" dirty="0" err="1"/>
              <a:t>istraživanja</a:t>
            </a:r>
            <a:r>
              <a:rPr lang="en-US" dirty="0"/>
              <a:t> </a:t>
            </a:r>
            <a:r>
              <a:rPr lang="en-US" dirty="0" err="1"/>
              <a:t>ukazuju</a:t>
            </a:r>
            <a:r>
              <a:rPr lang="en-US" dirty="0"/>
              <a:t> </a:t>
            </a:r>
            <a:r>
              <a:rPr lang="en-US" dirty="0" err="1"/>
              <a:t>da</a:t>
            </a:r>
            <a:r>
              <a:rPr lang="en-US" dirty="0"/>
              <a:t> </a:t>
            </a:r>
            <a:r>
              <a:rPr lang="en-US" dirty="0" err="1"/>
              <a:t>levoruki</a:t>
            </a:r>
            <a:r>
              <a:rPr lang="en-US" dirty="0"/>
              <a:t> </a:t>
            </a:r>
            <a:r>
              <a:rPr lang="en-US" dirty="0" err="1"/>
              <a:t>brže</a:t>
            </a:r>
            <a:r>
              <a:rPr lang="en-US" dirty="0"/>
              <a:t> </a:t>
            </a:r>
            <a:r>
              <a:rPr lang="en-US" dirty="0" err="1"/>
              <a:t>misle</a:t>
            </a:r>
            <a:r>
              <a:rPr lang="en-US" dirty="0"/>
              <a:t> </a:t>
            </a:r>
            <a:r>
              <a:rPr lang="en-US" dirty="0" err="1"/>
              <a:t>od</a:t>
            </a:r>
            <a:r>
              <a:rPr lang="en-US" dirty="0"/>
              <a:t> </a:t>
            </a:r>
            <a:r>
              <a:rPr lang="en-US" dirty="0" err="1"/>
              <a:t>ostalih</a:t>
            </a:r>
            <a:r>
              <a:rPr lang="en-US" dirty="0"/>
              <a:t> </a:t>
            </a:r>
            <a:r>
              <a:rPr lang="en-US" dirty="0" err="1"/>
              <a:t>i</a:t>
            </a:r>
            <a:r>
              <a:rPr lang="en-US" dirty="0"/>
              <a:t> </a:t>
            </a:r>
            <a:r>
              <a:rPr lang="en-US" dirty="0" err="1"/>
              <a:t>imaju</a:t>
            </a:r>
            <a:r>
              <a:rPr lang="en-US" dirty="0"/>
              <a:t> </a:t>
            </a:r>
            <a:r>
              <a:rPr lang="en-US" dirty="0" err="1"/>
              <a:t>prednost</a:t>
            </a:r>
            <a:r>
              <a:rPr lang="en-US" dirty="0"/>
              <a:t> u </a:t>
            </a:r>
            <a:r>
              <a:rPr lang="en-US" dirty="0" err="1"/>
              <a:t>bavljenju</a:t>
            </a:r>
            <a:r>
              <a:rPr lang="en-US" dirty="0"/>
              <a:t> </a:t>
            </a:r>
            <a:r>
              <a:rPr lang="en-US" dirty="0" err="1"/>
              <a:t>nekim</a:t>
            </a:r>
            <a:r>
              <a:rPr lang="en-US" dirty="0"/>
              <a:t> </a:t>
            </a:r>
            <a:r>
              <a:rPr lang="en-US" dirty="0" err="1"/>
              <a:t>sportovima</a:t>
            </a:r>
            <a:r>
              <a:rPr lang="en-US" dirty="0"/>
              <a:t>. </a:t>
            </a:r>
            <a:r>
              <a:rPr lang="en-US" dirty="0" err="1"/>
              <a:t>Od</a:t>
            </a:r>
            <a:r>
              <a:rPr lang="en-US" dirty="0"/>
              <a:t> </a:t>
            </a:r>
            <a:r>
              <a:rPr lang="en-US" dirty="0" err="1"/>
              <a:t>kada</a:t>
            </a:r>
            <a:r>
              <a:rPr lang="en-US" dirty="0"/>
              <a:t> </a:t>
            </a:r>
            <a:r>
              <a:rPr lang="en-US" dirty="0" err="1"/>
              <a:t>su</a:t>
            </a:r>
            <a:r>
              <a:rPr lang="en-US" dirty="0"/>
              <a:t> </a:t>
            </a:r>
            <a:r>
              <a:rPr lang="en-US" dirty="0" err="1"/>
              <a:t>levoruki</a:t>
            </a:r>
            <a:r>
              <a:rPr lang="en-US" dirty="0"/>
              <a:t> </a:t>
            </a:r>
            <a:r>
              <a:rPr lang="en-US" dirty="0" err="1"/>
              <a:t>dokazali</a:t>
            </a:r>
            <a:r>
              <a:rPr lang="en-US" dirty="0"/>
              <a:t> </a:t>
            </a:r>
            <a:r>
              <a:rPr lang="en-US" dirty="0" err="1"/>
              <a:t>da</a:t>
            </a:r>
            <a:r>
              <a:rPr lang="en-US" dirty="0"/>
              <a:t> </a:t>
            </a:r>
            <a:r>
              <a:rPr lang="en-US" dirty="0" err="1"/>
              <a:t>im</a:t>
            </a:r>
            <a:r>
              <a:rPr lang="en-US" dirty="0"/>
              <a:t> </a:t>
            </a:r>
            <a:r>
              <a:rPr lang="en-US" dirty="0" err="1"/>
              <a:t>mnoge</a:t>
            </a:r>
            <a:r>
              <a:rPr lang="en-US" dirty="0"/>
              <a:t> </a:t>
            </a:r>
            <a:r>
              <a:rPr lang="en-US" dirty="0" err="1"/>
              <a:t>stvari</a:t>
            </a:r>
            <a:r>
              <a:rPr lang="en-US" dirty="0"/>
              <a:t> </a:t>
            </a:r>
            <a:r>
              <a:rPr lang="en-US" dirty="0" err="1"/>
              <a:t>idu</a:t>
            </a:r>
            <a:r>
              <a:rPr lang="en-US" dirty="0"/>
              <a:t> </a:t>
            </a:r>
            <a:r>
              <a:rPr lang="en-US" dirty="0" err="1"/>
              <a:t>od</a:t>
            </a:r>
            <a:r>
              <a:rPr lang="en-US" dirty="0"/>
              <a:t> </a:t>
            </a:r>
            <a:r>
              <a:rPr lang="en-US" dirty="0" err="1"/>
              <a:t>ruke</a:t>
            </a:r>
            <a:r>
              <a:rPr lang="en-US" dirty="0"/>
              <a:t>, </a:t>
            </a:r>
            <a:r>
              <a:rPr lang="en-US" dirty="0" err="1"/>
              <a:t>njihov</a:t>
            </a:r>
            <a:r>
              <a:rPr lang="en-US" dirty="0"/>
              <a:t> </a:t>
            </a:r>
            <a:r>
              <a:rPr lang="en-US" dirty="0" err="1"/>
              <a:t>broj</a:t>
            </a:r>
            <a:r>
              <a:rPr lang="en-US" dirty="0"/>
              <a:t> u </a:t>
            </a:r>
            <a:r>
              <a:rPr lang="en-US" dirty="0" err="1"/>
              <a:t>svetu</a:t>
            </a:r>
            <a:r>
              <a:rPr lang="en-US" dirty="0"/>
              <a:t> </a:t>
            </a:r>
            <a:r>
              <a:rPr lang="en-US" dirty="0" err="1"/>
              <a:t>nezaustavljivo</a:t>
            </a:r>
            <a:r>
              <a:rPr lang="en-US" dirty="0"/>
              <a:t> </a:t>
            </a:r>
            <a:r>
              <a:rPr lang="en-US" dirty="0" err="1"/>
              <a:t>raste</a:t>
            </a:r>
            <a:r>
              <a:rPr lang="en-US" dirty="0"/>
              <a:t>. U </a:t>
            </a:r>
            <a:r>
              <a:rPr lang="en-US" dirty="0" err="1"/>
              <a:t>poslednjih</a:t>
            </a:r>
            <a:r>
              <a:rPr lang="en-US" dirty="0"/>
              <a:t> </a:t>
            </a:r>
            <a:r>
              <a:rPr lang="en-US" dirty="0" err="1"/>
              <a:t>sto</a:t>
            </a:r>
            <a:r>
              <a:rPr lang="en-US" dirty="0"/>
              <a:t> </a:t>
            </a:r>
            <a:r>
              <a:rPr lang="en-US" dirty="0" err="1"/>
              <a:t>godina</a:t>
            </a:r>
            <a:r>
              <a:rPr lang="en-US" dirty="0"/>
              <a:t> </a:t>
            </a:r>
            <a:r>
              <a:rPr lang="en-US" dirty="0" err="1"/>
              <a:t>broj</a:t>
            </a:r>
            <a:r>
              <a:rPr lang="en-US" dirty="0"/>
              <a:t> </a:t>
            </a:r>
            <a:r>
              <a:rPr lang="en-US" dirty="0" err="1"/>
              <a:t>levorukih</a:t>
            </a:r>
            <a:r>
              <a:rPr lang="en-US" dirty="0"/>
              <a:t> se </a:t>
            </a:r>
            <a:r>
              <a:rPr lang="en-US" dirty="0" err="1"/>
              <a:t>gotovo</a:t>
            </a:r>
            <a:r>
              <a:rPr lang="en-US" dirty="0"/>
              <a:t> </a:t>
            </a:r>
            <a:r>
              <a:rPr lang="en-US" dirty="0" err="1"/>
              <a:t>učetvorostručio</a:t>
            </a:r>
            <a:r>
              <a:rPr lang="en-US" dirty="0"/>
              <a:t> </a:t>
            </a:r>
            <a:r>
              <a:rPr lang="en-US" dirty="0" err="1"/>
              <a:t>i</a:t>
            </a:r>
            <a:r>
              <a:rPr lang="en-US" dirty="0"/>
              <a:t> </a:t>
            </a:r>
            <a:r>
              <a:rPr lang="en-US" dirty="0" err="1"/>
              <a:t>smatra</a:t>
            </a:r>
            <a:r>
              <a:rPr lang="en-US" dirty="0"/>
              <a:t> se </a:t>
            </a:r>
            <a:r>
              <a:rPr lang="en-US" dirty="0" err="1"/>
              <a:t>da</a:t>
            </a:r>
            <a:r>
              <a:rPr lang="en-US" dirty="0"/>
              <a:t> </a:t>
            </a:r>
            <a:r>
              <a:rPr lang="sr-Latn-RS" dirty="0"/>
              <a:t>oko 13% ljudi piše levom rukom.</a:t>
            </a:r>
          </a:p>
          <a:p>
            <a:r>
              <a:rPr lang="vi-VN" dirty="0"/>
              <a:t>Na anglosaksonskom području 8% muškaraca i 6% žena su levoruki, među Japancima levom rukom piše 4% muškaraca i oko 2% žena, dok u Kini samo 1,5% ljudi piše i jede levom rukom! u porodicama u kojima je bar jedan roditelj levoruk 10 do 12 puta češće rađaju levoruka deca</a:t>
            </a:r>
            <a:r>
              <a:rPr lang="sr-Latn-RS" dirty="0"/>
              <a:t> =UROĐENO!</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vi-VN" dirty="0"/>
              <a:t>Levorukost se može utvrditi i u trećem trimestru trudnoće posmatranjem pokreta ploda ultrazvukom, ali i jednostavnim, ali ne toliko preciznim posmatranjem pokreta glavice tek rođenog deteta (pri čemu oko 95% dece okreće glavu u desnu stranu kada se položi na leđa), i mnogo sigurnije od 6-og do 10-og meseca života na osnovu češćeg, ali nedoslednog korišćenja jedne ruke. Detetu jedna ruka postaje konačno dominantna oko četvrte godine života.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sr-Latn-RS" dirty="0"/>
              <a:t>est upotrebne lateralizovanosti</a:t>
            </a:r>
            <a:endParaRPr lang="en-US" dirty="0"/>
          </a:p>
        </p:txBody>
      </p:sp>
      <p:sp>
        <p:nvSpPr>
          <p:cNvPr id="3" name="Content Placeholder 2"/>
          <p:cNvSpPr>
            <a:spLocks noGrp="1"/>
          </p:cNvSpPr>
          <p:nvPr>
            <p:ph idx="1"/>
          </p:nvPr>
        </p:nvSpPr>
        <p:spPr/>
        <p:txBody>
          <a:bodyPr>
            <a:normAutofit fontScale="77500" lnSpcReduction="20000"/>
          </a:bodyPr>
          <a:lstStyle/>
          <a:p>
            <a:r>
              <a:rPr lang="en-US" dirty="0"/>
              <a:t>C</a:t>
            </a:r>
            <a:r>
              <a:rPr lang="sr-Latn-RS" dirty="0"/>
              <a:t>rtanje</a:t>
            </a:r>
          </a:p>
          <a:p>
            <a:r>
              <a:rPr lang="en-US" dirty="0"/>
              <a:t>B</a:t>
            </a:r>
            <a:r>
              <a:rPr lang="sr-Latn-RS" dirty="0"/>
              <a:t>acanje</a:t>
            </a:r>
          </a:p>
          <a:p>
            <a:r>
              <a:rPr lang="en-US" dirty="0"/>
              <a:t>M</a:t>
            </a:r>
            <a:r>
              <a:rPr lang="sr-Latn-RS" dirty="0"/>
              <a:t>akaze</a:t>
            </a:r>
          </a:p>
          <a:p>
            <a:r>
              <a:rPr lang="en-US" dirty="0"/>
              <a:t>Č</a:t>
            </a:r>
            <a:r>
              <a:rPr lang="sr-Latn-RS" dirty="0"/>
              <a:t>etkica za zube</a:t>
            </a:r>
          </a:p>
          <a:p>
            <a:r>
              <a:rPr lang="en-US" dirty="0"/>
              <a:t>N</a:t>
            </a:r>
            <a:r>
              <a:rPr lang="sr-Latn-RS" dirty="0"/>
              <a:t>ož</a:t>
            </a:r>
          </a:p>
          <a:p>
            <a:r>
              <a:rPr lang="en-US" dirty="0"/>
              <a:t>K</a:t>
            </a:r>
            <a:r>
              <a:rPr lang="sr-Latn-RS" dirty="0"/>
              <a:t>ašika</a:t>
            </a:r>
          </a:p>
          <a:p>
            <a:r>
              <a:rPr lang="en-US" dirty="0"/>
              <a:t>M</a:t>
            </a:r>
            <a:r>
              <a:rPr lang="sr-Latn-RS" dirty="0"/>
              <a:t>etla</a:t>
            </a:r>
          </a:p>
          <a:p>
            <a:r>
              <a:rPr lang="en-US" dirty="0"/>
              <a:t>Š</a:t>
            </a:r>
            <a:r>
              <a:rPr lang="sr-Latn-RS" dirty="0"/>
              <a:t>ibice</a:t>
            </a:r>
          </a:p>
          <a:p>
            <a:r>
              <a:rPr lang="en-US" dirty="0"/>
              <a:t>O</a:t>
            </a:r>
            <a:r>
              <a:rPr lang="sr-Latn-RS" dirty="0"/>
              <a:t>tvaranje kutije</a:t>
            </a:r>
          </a:p>
          <a:p>
            <a:r>
              <a:rPr lang="en-US" dirty="0"/>
              <a:t>K</a:t>
            </a:r>
            <a:r>
              <a:rPr lang="sr-Latn-RS" dirty="0"/>
              <a:t>onac za iglu</a:t>
            </a:r>
          </a:p>
          <a:p>
            <a:r>
              <a:rPr lang="en-US" dirty="0"/>
              <a:t>Č</a:t>
            </a:r>
            <a:r>
              <a:rPr lang="sr-Latn-RS" dirty="0"/>
              <a:t>ekić za ekser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vi-VN" dirty="0"/>
              <a:t>Handerson i saradnici (2015) pokazali su da siromaštvo u kome deca odrastaju utiče na razvoj mozga i umanjuje sivu moždanu masu. Iako rođena s istim potencijalima, već u trećoj godini uočljive su razlike u razvoju mozga između dece iz porodica sa visokim primanjima i dece iz siromašnih porodica. Hart i Rislej (1995) uočili su da se razlike u rečniku među decom iz dobrostojećih porodica i porodica koje žive u siromaštvu pojavljuju već u 18. mesecu. U uzrastu od tri godine deca iz dobrostojećih porodica sa visokoobrazovanim roditeljima imaju rečnik od 1.100 reči, a deca iz siromašnih rečnik od svega 500 reči. To su razlike koje nastavljaju da se uvećavaju tokom života, tako da ih je gotovo nemoguće prevazići ukoliko se ne preduzmu efikasne akcije u ranom uzrastu.</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Prekomerna stimulacija</a:t>
            </a:r>
            <a:br>
              <a:rPr lang="vi-VN" dirty="0" smtClean="0"/>
            </a:br>
            <a:endParaRPr lang="en-GB" dirty="0"/>
          </a:p>
        </p:txBody>
      </p:sp>
      <p:sp>
        <p:nvSpPr>
          <p:cNvPr id="3" name="Content Placeholder 2"/>
          <p:cNvSpPr>
            <a:spLocks noGrp="1"/>
          </p:cNvSpPr>
          <p:nvPr>
            <p:ph idx="1"/>
          </p:nvPr>
        </p:nvSpPr>
        <p:spPr/>
        <p:txBody>
          <a:bodyPr>
            <a:normAutofit fontScale="62500" lnSpcReduction="20000"/>
          </a:bodyPr>
          <a:lstStyle/>
          <a:p>
            <a:r>
              <a:rPr lang="vi-VN" dirty="0" smtClean="0"/>
              <a:t>Osim </a:t>
            </a:r>
            <a:r>
              <a:rPr lang="vi-VN" dirty="0"/>
              <a:t>stresa, na rani razvoj mozga nepovoljno </a:t>
            </a:r>
            <a:r>
              <a:rPr lang="vi-VN" dirty="0" smtClean="0"/>
              <a:t>deluju </a:t>
            </a:r>
            <a:r>
              <a:rPr lang="vi-VN" dirty="0"/>
              <a:t>i drugi uzroci </a:t>
            </a:r>
            <a:r>
              <a:rPr lang="vi-VN" dirty="0" smtClean="0"/>
              <a:t>prekomerne </a:t>
            </a:r>
            <a:r>
              <a:rPr lang="vi-VN" dirty="0"/>
              <a:t>stimulacije. </a:t>
            </a:r>
            <a:endParaRPr lang="en-GB" dirty="0" smtClean="0"/>
          </a:p>
          <a:p>
            <a:r>
              <a:rPr lang="vi-VN" dirty="0" smtClean="0"/>
              <a:t>Istraživanja </a:t>
            </a:r>
            <a:r>
              <a:rPr lang="vi-VN" dirty="0"/>
              <a:t>su pokazala da rana iskustva mogu </a:t>
            </a:r>
            <a:r>
              <a:rPr lang="vi-VN" dirty="0" smtClean="0"/>
              <a:t>do</a:t>
            </a:r>
            <a:r>
              <a:rPr lang="en-GB" dirty="0" err="1" smtClean="0"/>
              <a:t>prineti</a:t>
            </a:r>
            <a:r>
              <a:rPr lang="vi-VN" dirty="0" smtClean="0"/>
              <a:t> </a:t>
            </a:r>
            <a:r>
              <a:rPr lang="vi-VN" dirty="0"/>
              <a:t>poremećajima pažnje i drugim ADHD simptomima (poremećaj pažnje i koncentracije s hiperaktivnošću). Kombinacija </a:t>
            </a:r>
            <a:r>
              <a:rPr lang="vi-VN" dirty="0" smtClean="0"/>
              <a:t>nasleđa </a:t>
            </a:r>
            <a:r>
              <a:rPr lang="vi-VN" dirty="0"/>
              <a:t>(genetskih faktora) i </a:t>
            </a:r>
            <a:r>
              <a:rPr lang="vi-VN" dirty="0" smtClean="0"/>
              <a:t>ut</a:t>
            </a:r>
            <a:r>
              <a:rPr lang="en-GB" dirty="0" err="1" smtClean="0"/>
              <a:t>i</a:t>
            </a:r>
            <a:r>
              <a:rPr lang="vi-VN" dirty="0" smtClean="0"/>
              <a:t>caja </a:t>
            </a:r>
            <a:r>
              <a:rPr lang="vi-VN" dirty="0"/>
              <a:t>iz </a:t>
            </a:r>
            <a:r>
              <a:rPr lang="en-GB" dirty="0" err="1" smtClean="0"/>
              <a:t>sredine</a:t>
            </a:r>
            <a:r>
              <a:rPr lang="vi-VN" dirty="0" smtClean="0"/>
              <a:t> </a:t>
            </a:r>
            <a:r>
              <a:rPr lang="vi-VN" dirty="0"/>
              <a:t>imaju odlučnu ulogu u razvoju </a:t>
            </a:r>
            <a:r>
              <a:rPr lang="vi-VN" dirty="0" smtClean="0"/>
              <a:t>ADHD-a.</a:t>
            </a:r>
            <a:endParaRPr lang="en-GB" dirty="0" smtClean="0"/>
          </a:p>
          <a:p>
            <a:r>
              <a:rPr lang="vi-VN" dirty="0" smtClean="0"/>
              <a:t>Deca </a:t>
            </a:r>
            <a:r>
              <a:rPr lang="vi-VN" dirty="0"/>
              <a:t>koja gledaju TV u dobi od 1 – 3 godine imaju značajno veći rizik od razvoja poremećaja pažnje u dobi od 7 godina</a:t>
            </a:r>
            <a:r>
              <a:rPr lang="vi-VN" dirty="0" smtClean="0"/>
              <a:t>.</a:t>
            </a:r>
            <a:endParaRPr lang="en-GB" dirty="0" smtClean="0"/>
          </a:p>
          <a:p>
            <a:r>
              <a:rPr lang="vi-VN" dirty="0" smtClean="0"/>
              <a:t>Dr</a:t>
            </a:r>
            <a:r>
              <a:rPr lang="vi-VN" dirty="0"/>
              <a:t>. Frederick J. Zimmerman i Dr. Dimitri A. Christakis sa </a:t>
            </a:r>
            <a:r>
              <a:rPr lang="en-GB" dirty="0" err="1" smtClean="0"/>
              <a:t>Univerziteta</a:t>
            </a:r>
            <a:r>
              <a:rPr lang="vi-VN" dirty="0" smtClean="0"/>
              <a:t> </a:t>
            </a:r>
            <a:r>
              <a:rPr lang="vi-VN" dirty="0"/>
              <a:t>u Washingtonu ukazuju da, kod vrlo male </a:t>
            </a:r>
            <a:r>
              <a:rPr lang="vi-VN" dirty="0" smtClean="0"/>
              <a:t>dece</a:t>
            </a:r>
            <a:r>
              <a:rPr lang="vi-VN" dirty="0"/>
              <a:t>, gledanje TV-a može uzrokovati niže </a:t>
            </a:r>
            <a:r>
              <a:rPr lang="en-GB" dirty="0" err="1" smtClean="0"/>
              <a:t>postignuće</a:t>
            </a:r>
            <a:r>
              <a:rPr lang="vi-VN" dirty="0" smtClean="0"/>
              <a:t> </a:t>
            </a:r>
            <a:r>
              <a:rPr lang="vi-VN" dirty="0"/>
              <a:t>u </a:t>
            </a:r>
            <a:r>
              <a:rPr lang="vi-VN" dirty="0" smtClean="0"/>
              <a:t> matemati</a:t>
            </a:r>
            <a:r>
              <a:rPr lang="en-GB" dirty="0" err="1" smtClean="0"/>
              <a:t>ci</a:t>
            </a:r>
            <a:r>
              <a:rPr lang="vi-VN" dirty="0" smtClean="0"/>
              <a:t>, čitanj</a:t>
            </a:r>
            <a:r>
              <a:rPr lang="en-GB" dirty="0" smtClean="0"/>
              <a:t>u</a:t>
            </a:r>
            <a:r>
              <a:rPr lang="vi-VN" dirty="0" smtClean="0"/>
              <a:t> </a:t>
            </a:r>
            <a:r>
              <a:rPr lang="vi-VN" dirty="0"/>
              <a:t>s </a:t>
            </a:r>
            <a:r>
              <a:rPr lang="vi-VN" dirty="0" smtClean="0"/>
              <a:t>razumevanjem </a:t>
            </a:r>
            <a:r>
              <a:rPr lang="vi-VN" dirty="0"/>
              <a:t>i interpretaciji pročitanog sadržaja. </a:t>
            </a:r>
            <a:r>
              <a:rPr lang="en-GB" dirty="0" smtClean="0"/>
              <a:t>1</a:t>
            </a:r>
          </a:p>
          <a:p>
            <a:r>
              <a:rPr lang="en-GB" dirty="0" smtClean="0"/>
              <a:t>1</a:t>
            </a:r>
            <a:r>
              <a:rPr lang="vi-VN" dirty="0" smtClean="0"/>
              <a:t>999</a:t>
            </a:r>
            <a:r>
              <a:rPr lang="vi-VN" dirty="0"/>
              <a:t>. godine Američko pedijatrijsko društvo donosi preporuku da </a:t>
            </a:r>
            <a:r>
              <a:rPr lang="vi-VN" dirty="0" smtClean="0"/>
              <a:t>deca </a:t>
            </a:r>
            <a:r>
              <a:rPr lang="vi-VN" dirty="0"/>
              <a:t>u dobi do 2 godine ne bi </a:t>
            </a:r>
            <a:r>
              <a:rPr lang="vi-VN" dirty="0" smtClean="0"/>
              <a:t>trebal</a:t>
            </a:r>
            <a:r>
              <a:rPr lang="en-GB" dirty="0" smtClean="0"/>
              <a:t>o </a:t>
            </a:r>
            <a:r>
              <a:rPr lang="en-GB" dirty="0" err="1" smtClean="0"/>
              <a:t>da</a:t>
            </a:r>
            <a:r>
              <a:rPr lang="vi-VN" dirty="0" smtClean="0"/>
              <a:t> gleda</a:t>
            </a:r>
            <a:r>
              <a:rPr lang="en-GB" dirty="0" err="1" smtClean="0"/>
              <a:t>ju</a:t>
            </a:r>
            <a:r>
              <a:rPr lang="vi-VN" dirty="0" smtClean="0"/>
              <a:t> </a:t>
            </a:r>
            <a:r>
              <a:rPr lang="vi-VN" dirty="0"/>
              <a:t>televiziju niti bilo kakav drugi </a:t>
            </a:r>
            <a:r>
              <a:rPr lang="vi-VN" dirty="0" smtClean="0"/>
              <a:t>ekran</a:t>
            </a:r>
            <a:r>
              <a:rPr lang="en-GB" dirty="0" smtClean="0"/>
              <a:t>,</a:t>
            </a:r>
            <a:r>
              <a:rPr lang="vi-VN" dirty="0" smtClean="0"/>
              <a:t> </a:t>
            </a:r>
            <a:r>
              <a:rPr lang="vi-VN" dirty="0"/>
              <a:t>jer TV </a:t>
            </a:r>
            <a:r>
              <a:rPr lang="en-GB" dirty="0" smtClean="0"/>
              <a:t>“</a:t>
            </a:r>
            <a:r>
              <a:rPr lang="vi-VN" dirty="0" smtClean="0"/>
              <a:t>može </a:t>
            </a:r>
            <a:r>
              <a:rPr lang="vi-VN" dirty="0"/>
              <a:t>negativno </a:t>
            </a:r>
            <a:r>
              <a:rPr lang="vi-VN" dirty="0" smtClean="0"/>
              <a:t>ut</a:t>
            </a:r>
            <a:r>
              <a:rPr lang="en-GB" dirty="0" err="1" smtClean="0"/>
              <a:t>i</a:t>
            </a:r>
            <a:r>
              <a:rPr lang="vi-VN" dirty="0" smtClean="0"/>
              <a:t>cati </a:t>
            </a:r>
            <a:r>
              <a:rPr lang="vi-VN" dirty="0"/>
              <a:t>na rani razvoj </a:t>
            </a:r>
            <a:r>
              <a:rPr lang="vi-VN" dirty="0" smtClean="0"/>
              <a:t>mozga</a:t>
            </a:r>
            <a:r>
              <a:rPr lang="en-GB" dirty="0" smtClean="0"/>
              <a:t>”</a:t>
            </a:r>
            <a:r>
              <a:rPr lang="vi-VN" dirty="0" smtClean="0"/>
              <a:t>.</a:t>
            </a:r>
            <a:endParaRPr lang="vi-VN" dirty="0"/>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fMRI</a:t>
            </a:r>
            <a:endParaRPr lang="en-GB" dirty="0"/>
          </a:p>
        </p:txBody>
      </p:sp>
      <p:sp>
        <p:nvSpPr>
          <p:cNvPr id="3" name="Content Placeholder 2"/>
          <p:cNvSpPr>
            <a:spLocks noGrp="1"/>
          </p:cNvSpPr>
          <p:nvPr>
            <p:ph idx="1"/>
          </p:nvPr>
        </p:nvSpPr>
        <p:spPr/>
        <p:txBody>
          <a:bodyPr/>
          <a:lstStyle/>
          <a:p>
            <a:r>
              <a:rPr lang="en-GB" dirty="0" err="1" smtClean="0"/>
              <a:t>Funkcionalna</a:t>
            </a:r>
            <a:r>
              <a:rPr lang="en-GB" dirty="0" smtClean="0"/>
              <a:t> </a:t>
            </a:r>
            <a:r>
              <a:rPr lang="en-GB" dirty="0" err="1" smtClean="0"/>
              <a:t>magnetna</a:t>
            </a:r>
            <a:r>
              <a:rPr lang="en-GB" dirty="0" smtClean="0"/>
              <a:t> </a:t>
            </a:r>
            <a:r>
              <a:rPr lang="en-GB" dirty="0" err="1" smtClean="0"/>
              <a:t>rezonanca</a:t>
            </a:r>
            <a:r>
              <a:rPr lang="en-GB" dirty="0" smtClean="0"/>
              <a:t> </a:t>
            </a:r>
            <a:r>
              <a:rPr lang="en-GB" dirty="0" err="1" smtClean="0"/>
              <a:t>ponavljanim</a:t>
            </a:r>
            <a:r>
              <a:rPr lang="en-GB" dirty="0" smtClean="0"/>
              <a:t> </a:t>
            </a:r>
            <a:r>
              <a:rPr lang="en-GB" dirty="0" err="1" smtClean="0"/>
              <a:t>snimanjem</a:t>
            </a:r>
            <a:r>
              <a:rPr lang="en-GB" dirty="0" smtClean="0"/>
              <a:t> </a:t>
            </a:r>
            <a:r>
              <a:rPr lang="en-GB" dirty="0" err="1" smtClean="0"/>
              <a:t>tkiva</a:t>
            </a:r>
            <a:r>
              <a:rPr lang="en-GB" dirty="0" smtClean="0"/>
              <a:t> </a:t>
            </a:r>
            <a:r>
              <a:rPr lang="en-GB" dirty="0" err="1" smtClean="0"/>
              <a:t>pokazuje</a:t>
            </a:r>
            <a:r>
              <a:rPr lang="en-GB" dirty="0" smtClean="0"/>
              <a:t> </a:t>
            </a:r>
            <a:r>
              <a:rPr lang="en-GB" dirty="0" err="1" smtClean="0"/>
              <a:t>razlike</a:t>
            </a:r>
            <a:r>
              <a:rPr lang="en-GB" dirty="0" smtClean="0"/>
              <a:t> u </a:t>
            </a:r>
            <a:r>
              <a:rPr lang="en-GB" dirty="0" err="1" smtClean="0"/>
              <a:t>signalu</a:t>
            </a:r>
            <a:r>
              <a:rPr lang="en-GB" dirty="0" smtClean="0"/>
              <a:t> </a:t>
            </a:r>
            <a:r>
              <a:rPr lang="en-GB" dirty="0" err="1" smtClean="0"/>
              <a:t>koja</a:t>
            </a:r>
            <a:r>
              <a:rPr lang="en-GB" dirty="0" smtClean="0"/>
              <a:t> je </a:t>
            </a:r>
            <a:r>
              <a:rPr lang="en-GB" dirty="0" err="1" smtClean="0"/>
              <a:t>posledica</a:t>
            </a:r>
            <a:r>
              <a:rPr lang="en-GB" dirty="0" smtClean="0"/>
              <a:t> </a:t>
            </a:r>
            <a:r>
              <a:rPr lang="en-GB" dirty="0" err="1" smtClean="0"/>
              <a:t>promene</a:t>
            </a:r>
            <a:r>
              <a:rPr lang="en-GB" dirty="0" smtClean="0"/>
              <a:t> u </a:t>
            </a:r>
            <a:r>
              <a:rPr lang="en-GB" dirty="0" err="1" smtClean="0"/>
              <a:t>tkivu</a:t>
            </a:r>
            <a:r>
              <a:rPr lang="en-GB" dirty="0" smtClean="0"/>
              <a:t> </a:t>
            </a:r>
            <a:r>
              <a:rPr lang="en-GB" dirty="0" err="1" smtClean="0"/>
              <a:t>koja</a:t>
            </a:r>
            <a:r>
              <a:rPr lang="en-GB" dirty="0" smtClean="0"/>
              <a:t> </a:t>
            </a:r>
            <a:r>
              <a:rPr lang="en-GB" dirty="0" err="1" smtClean="0"/>
              <a:t>nastaje</a:t>
            </a:r>
            <a:r>
              <a:rPr lang="en-GB" dirty="0" smtClean="0"/>
              <a:t> </a:t>
            </a:r>
            <a:r>
              <a:rPr lang="en-GB" dirty="0" err="1" smtClean="0"/>
              <a:t>njegovim</a:t>
            </a:r>
            <a:r>
              <a:rPr lang="en-GB" dirty="0" smtClean="0"/>
              <a:t> </a:t>
            </a:r>
            <a:r>
              <a:rPr lang="en-GB" dirty="0" err="1" smtClean="0"/>
              <a:t>korišćenjem</a:t>
            </a:r>
            <a:r>
              <a:rPr lang="en-GB" dirty="0" smtClean="0"/>
              <a:t>. </a:t>
            </a:r>
          </a:p>
          <a:p>
            <a:r>
              <a:rPr lang="en-GB" dirty="0" err="1" smtClean="0"/>
              <a:t>Ovim</a:t>
            </a:r>
            <a:r>
              <a:rPr lang="en-GB" dirty="0" smtClean="0"/>
              <a:t> </a:t>
            </a:r>
            <a:r>
              <a:rPr lang="en-GB" dirty="0" err="1" smtClean="0"/>
              <a:t>snimanjem</a:t>
            </a:r>
            <a:r>
              <a:rPr lang="en-GB" dirty="0" smtClean="0"/>
              <a:t> je </a:t>
            </a:r>
            <a:r>
              <a:rPr lang="en-GB" dirty="0" err="1" smtClean="0"/>
              <a:t>moguće</a:t>
            </a:r>
            <a:r>
              <a:rPr lang="en-GB" dirty="0" smtClean="0"/>
              <a:t> </a:t>
            </a:r>
            <a:r>
              <a:rPr lang="en-GB" dirty="0" err="1" smtClean="0"/>
              <a:t>pokazati</a:t>
            </a:r>
            <a:r>
              <a:rPr lang="en-GB" dirty="0" smtClean="0"/>
              <a:t> </a:t>
            </a:r>
            <a:r>
              <a:rPr lang="en-GB" dirty="0" err="1" smtClean="0"/>
              <a:t>aktivnost</a:t>
            </a:r>
            <a:r>
              <a:rPr lang="en-GB" dirty="0" smtClean="0"/>
              <a:t> </a:t>
            </a:r>
            <a:r>
              <a:rPr lang="en-GB" dirty="0" err="1" smtClean="0"/>
              <a:t>delova</a:t>
            </a:r>
            <a:r>
              <a:rPr lang="en-GB" dirty="0" smtClean="0"/>
              <a:t> </a:t>
            </a:r>
            <a:r>
              <a:rPr lang="en-GB" dirty="0" err="1" smtClean="0"/>
              <a:t>mozga</a:t>
            </a:r>
            <a:r>
              <a:rPr lang="en-GB" dirty="0" smtClean="0"/>
              <a:t> </a:t>
            </a:r>
            <a:r>
              <a:rPr lang="en-GB" dirty="0" err="1" smtClean="0"/>
              <a:t>pri</a:t>
            </a:r>
            <a:r>
              <a:rPr lang="en-GB" dirty="0" smtClean="0"/>
              <a:t> </a:t>
            </a:r>
            <a:r>
              <a:rPr lang="en-GB" dirty="0" err="1" smtClean="0"/>
              <a:t>izvršavanju</a:t>
            </a:r>
            <a:r>
              <a:rPr lang="en-GB" dirty="0" smtClean="0"/>
              <a:t> </a:t>
            </a:r>
            <a:r>
              <a:rPr lang="en-GB" dirty="0" err="1" smtClean="0"/>
              <a:t>nekih</a:t>
            </a:r>
            <a:r>
              <a:rPr lang="en-GB" dirty="0" smtClean="0"/>
              <a:t> </a:t>
            </a:r>
            <a:r>
              <a:rPr lang="en-GB" dirty="0" err="1" smtClean="0"/>
              <a:t>zadataka</a:t>
            </a:r>
            <a:r>
              <a:rPr lang="en-GB" dirty="0" smtClean="0"/>
              <a:t>. </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half" idx="1"/>
          </p:nvPr>
        </p:nvSpPr>
        <p:spPr/>
        <p:txBody>
          <a:bodyPr/>
          <a:lstStyle/>
          <a:p>
            <a:endParaRPr lang="en-GB"/>
          </a:p>
        </p:txBody>
      </p:sp>
      <p:sp>
        <p:nvSpPr>
          <p:cNvPr id="4" name="Content Placeholder 3"/>
          <p:cNvSpPr>
            <a:spLocks noGrp="1"/>
          </p:cNvSpPr>
          <p:nvPr>
            <p:ph sz="half" idx="2"/>
          </p:nvPr>
        </p:nvSpPr>
        <p:spPr/>
        <p:txBody>
          <a:bodyPr/>
          <a:lstStyle/>
          <a:p>
            <a:endParaRPr lang="en-GB"/>
          </a:p>
        </p:txBody>
      </p:sp>
      <p:pic>
        <p:nvPicPr>
          <p:cNvPr id="8194" name="Picture 2" descr="C:\Users\AS\Desktop\download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smtClean="0"/>
              <a:t>Na </a:t>
            </a:r>
            <a:r>
              <a:rPr lang="en-GB" dirty="0" err="1" smtClean="0"/>
              <a:t>Univerzitetu</a:t>
            </a:r>
            <a:r>
              <a:rPr lang="en-GB" dirty="0" smtClean="0"/>
              <a:t> </a:t>
            </a:r>
            <a:r>
              <a:rPr lang="en-GB" dirty="0" err="1" smtClean="0"/>
              <a:t>Karnegi</a:t>
            </a:r>
            <a:r>
              <a:rPr lang="en-GB" dirty="0" smtClean="0"/>
              <a:t> </a:t>
            </a:r>
            <a:r>
              <a:rPr lang="en-GB" dirty="0" err="1" smtClean="0"/>
              <a:t>Meloun</a:t>
            </a:r>
            <a:r>
              <a:rPr lang="en-GB" dirty="0" smtClean="0"/>
              <a:t> (Carnegie Mellon), u </a:t>
            </a:r>
            <a:r>
              <a:rPr lang="en-GB" dirty="0" err="1" smtClean="0"/>
              <a:t>Picburgu</a:t>
            </a:r>
            <a:r>
              <a:rPr lang="en-GB" dirty="0" smtClean="0"/>
              <a:t>, </a:t>
            </a:r>
            <a:r>
              <a:rPr lang="en-GB" dirty="0" err="1" smtClean="0"/>
              <a:t>istraživanje</a:t>
            </a:r>
            <a:r>
              <a:rPr lang="en-GB" dirty="0" smtClean="0"/>
              <a:t> </a:t>
            </a:r>
            <a:r>
              <a:rPr lang="en-GB" dirty="0" err="1" smtClean="0"/>
              <a:t>su</a:t>
            </a:r>
            <a:r>
              <a:rPr lang="en-GB" dirty="0" smtClean="0"/>
              <a:t> </a:t>
            </a:r>
            <a:r>
              <a:rPr lang="en-GB" dirty="0" err="1" smtClean="0"/>
              <a:t>predvodili</a:t>
            </a:r>
            <a:r>
              <a:rPr lang="en-GB" dirty="0" smtClean="0"/>
              <a:t> </a:t>
            </a:r>
            <a:r>
              <a:rPr lang="en-GB" dirty="0" err="1" smtClean="0"/>
              <a:t>doktori</a:t>
            </a:r>
            <a:r>
              <a:rPr lang="en-GB" dirty="0" smtClean="0"/>
              <a:t> </a:t>
            </a:r>
            <a:r>
              <a:rPr lang="en-GB" dirty="0" err="1" smtClean="0"/>
              <a:t>Marsel</a:t>
            </a:r>
            <a:r>
              <a:rPr lang="en-GB" dirty="0" smtClean="0"/>
              <a:t> </a:t>
            </a:r>
            <a:r>
              <a:rPr lang="en-GB" dirty="0" err="1" smtClean="0"/>
              <a:t>Džast</a:t>
            </a:r>
            <a:r>
              <a:rPr lang="en-GB" dirty="0" smtClean="0"/>
              <a:t> </a:t>
            </a:r>
            <a:r>
              <a:rPr lang="en-GB" dirty="0" err="1" smtClean="0"/>
              <a:t>i</a:t>
            </a:r>
            <a:r>
              <a:rPr lang="en-GB" dirty="0" smtClean="0"/>
              <a:t> Tom </a:t>
            </a:r>
            <a:r>
              <a:rPr lang="en-GB" dirty="0" err="1" smtClean="0"/>
              <a:t>Mičel</a:t>
            </a:r>
            <a:r>
              <a:rPr lang="en-GB" dirty="0" smtClean="0"/>
              <a:t>. </a:t>
            </a:r>
            <a:r>
              <a:rPr lang="en-GB" dirty="0" err="1" smtClean="0"/>
              <a:t>Njihov</a:t>
            </a:r>
            <a:r>
              <a:rPr lang="en-GB" dirty="0" smtClean="0"/>
              <a:t> </a:t>
            </a:r>
            <a:r>
              <a:rPr lang="en-GB" dirty="0" err="1" smtClean="0"/>
              <a:t>inicijalni</a:t>
            </a:r>
            <a:r>
              <a:rPr lang="en-GB" dirty="0" smtClean="0"/>
              <a:t> test bio je </a:t>
            </a:r>
            <a:r>
              <a:rPr lang="en-GB" dirty="0" err="1" smtClean="0"/>
              <a:t>skeniranje</a:t>
            </a:r>
            <a:r>
              <a:rPr lang="en-GB" dirty="0" smtClean="0"/>
              <a:t> </a:t>
            </a:r>
            <a:r>
              <a:rPr lang="en-GB" dirty="0" err="1" smtClean="0"/>
              <a:t>razmišljanja</a:t>
            </a:r>
            <a:r>
              <a:rPr lang="en-GB" dirty="0" smtClean="0"/>
              <a:t> </a:t>
            </a:r>
            <a:r>
              <a:rPr lang="en-GB" dirty="0" err="1" smtClean="0"/>
              <a:t>deset</a:t>
            </a:r>
            <a:r>
              <a:rPr lang="en-GB" dirty="0" smtClean="0"/>
              <a:t> </a:t>
            </a:r>
            <a:r>
              <a:rPr lang="en-GB" dirty="0" err="1" smtClean="0"/>
              <a:t>studenata</a:t>
            </a:r>
            <a:r>
              <a:rPr lang="en-GB" dirty="0" smtClean="0"/>
              <a:t>. </a:t>
            </a:r>
            <a:r>
              <a:rPr lang="en-GB" dirty="0" err="1" smtClean="0"/>
              <a:t>Ovim</a:t>
            </a:r>
            <a:r>
              <a:rPr lang="en-GB" dirty="0" smtClean="0"/>
              <a:t> </a:t>
            </a:r>
            <a:r>
              <a:rPr lang="en-GB" dirty="0" err="1" smtClean="0"/>
              <a:t>subjektima</a:t>
            </a:r>
            <a:r>
              <a:rPr lang="en-GB" dirty="0" smtClean="0"/>
              <a:t> </a:t>
            </a:r>
            <a:r>
              <a:rPr lang="en-GB" dirty="0" err="1" smtClean="0"/>
              <a:t>su</a:t>
            </a:r>
            <a:r>
              <a:rPr lang="en-GB" dirty="0" smtClean="0"/>
              <a:t> </a:t>
            </a:r>
            <a:r>
              <a:rPr lang="en-GB" dirty="0" err="1" smtClean="0"/>
              <a:t>prikazani</a:t>
            </a:r>
            <a:r>
              <a:rPr lang="en-GB" dirty="0" smtClean="0"/>
              <a:t> </a:t>
            </a:r>
            <a:r>
              <a:rPr lang="en-GB" dirty="0" err="1" smtClean="0"/>
              <a:t>parovi</a:t>
            </a:r>
            <a:r>
              <a:rPr lang="en-GB" dirty="0" smtClean="0"/>
              <a:t> </a:t>
            </a:r>
            <a:r>
              <a:rPr lang="en-GB" dirty="0" err="1" smtClean="0"/>
              <a:t>slika</a:t>
            </a:r>
            <a:r>
              <a:rPr lang="en-GB" dirty="0" smtClean="0"/>
              <a:t> </a:t>
            </a:r>
            <a:r>
              <a:rPr lang="en-GB" dirty="0" err="1" smtClean="0"/>
              <a:t>iz</a:t>
            </a:r>
            <a:r>
              <a:rPr lang="en-GB" dirty="0" smtClean="0"/>
              <a:t> </a:t>
            </a:r>
            <a:r>
              <a:rPr lang="en-GB" dirty="0" err="1" smtClean="0"/>
              <a:t>dve</a:t>
            </a:r>
            <a:r>
              <a:rPr lang="en-GB" dirty="0" smtClean="0"/>
              <a:t> </a:t>
            </a:r>
            <a:r>
              <a:rPr lang="en-GB" dirty="0" err="1" smtClean="0"/>
              <a:t>kategorije</a:t>
            </a:r>
            <a:r>
              <a:rPr lang="en-GB" dirty="0" smtClean="0"/>
              <a:t>. </a:t>
            </a:r>
            <a:r>
              <a:rPr lang="en-GB" dirty="0" err="1" smtClean="0"/>
              <a:t>Jedna</a:t>
            </a:r>
            <a:r>
              <a:rPr lang="en-GB" dirty="0" smtClean="0"/>
              <a:t>, u </a:t>
            </a:r>
            <a:r>
              <a:rPr lang="en-GB" dirty="0" err="1" smtClean="0"/>
              <a:t>paru</a:t>
            </a:r>
            <a:r>
              <a:rPr lang="en-GB" dirty="0" smtClean="0"/>
              <a:t>, </a:t>
            </a:r>
            <a:r>
              <a:rPr lang="en-GB" dirty="0" err="1" smtClean="0"/>
              <a:t>bila</a:t>
            </a:r>
            <a:r>
              <a:rPr lang="en-GB" dirty="0" smtClean="0"/>
              <a:t> je  </a:t>
            </a:r>
            <a:r>
              <a:rPr lang="en-GB" dirty="0" err="1" smtClean="0"/>
              <a:t>alat</a:t>
            </a:r>
            <a:r>
              <a:rPr lang="en-GB" dirty="0" smtClean="0"/>
              <a:t>, a </a:t>
            </a:r>
            <a:r>
              <a:rPr lang="en-GB" dirty="0" err="1" smtClean="0"/>
              <a:t>druga</a:t>
            </a:r>
            <a:r>
              <a:rPr lang="en-GB" dirty="0" smtClean="0"/>
              <a:t> </a:t>
            </a:r>
            <a:r>
              <a:rPr lang="en-GB" dirty="0" err="1" smtClean="0"/>
              <a:t>neko</a:t>
            </a:r>
            <a:r>
              <a:rPr lang="en-GB" dirty="0" smtClean="0"/>
              <a:t> </a:t>
            </a:r>
            <a:r>
              <a:rPr lang="en-GB" dirty="0" err="1" smtClean="0"/>
              <a:t>boravište</a:t>
            </a:r>
            <a:r>
              <a:rPr lang="en-GB" dirty="0" smtClean="0"/>
              <a:t> (</a:t>
            </a:r>
            <a:r>
              <a:rPr lang="en-GB" dirty="0" err="1" smtClean="0"/>
              <a:t>kuća</a:t>
            </a:r>
            <a:r>
              <a:rPr lang="en-GB" dirty="0" smtClean="0"/>
              <a:t>, </a:t>
            </a:r>
            <a:r>
              <a:rPr lang="en-GB" dirty="0" err="1" smtClean="0"/>
              <a:t>zamak</a:t>
            </a:r>
            <a:r>
              <a:rPr lang="en-GB" dirty="0" smtClean="0"/>
              <a:t>, </a:t>
            </a:r>
            <a:r>
              <a:rPr lang="en-GB" dirty="0" err="1" smtClean="0"/>
              <a:t>ambar</a:t>
            </a:r>
            <a:r>
              <a:rPr lang="en-GB" dirty="0" smtClean="0"/>
              <a:t>, </a:t>
            </a:r>
            <a:r>
              <a:rPr lang="en-GB" dirty="0" err="1" smtClean="0"/>
              <a:t>iglo</a:t>
            </a:r>
            <a:r>
              <a:rPr lang="en-GB" dirty="0" smtClean="0"/>
              <a:t>...). </a:t>
            </a:r>
            <a:r>
              <a:rPr lang="en-GB" dirty="0" err="1" smtClean="0"/>
              <a:t>Zatim</a:t>
            </a:r>
            <a:r>
              <a:rPr lang="en-GB" dirty="0" smtClean="0"/>
              <a:t> je </a:t>
            </a:r>
            <a:r>
              <a:rPr lang="en-GB" dirty="0" err="1" smtClean="0"/>
              <a:t>svaki</a:t>
            </a:r>
            <a:r>
              <a:rPr lang="en-GB" dirty="0" smtClean="0"/>
              <a:t> student </a:t>
            </a:r>
            <a:r>
              <a:rPr lang="en-GB" dirty="0" err="1" smtClean="0"/>
              <a:t>zamoljen</a:t>
            </a:r>
            <a:r>
              <a:rPr lang="en-GB" dirty="0" smtClean="0"/>
              <a:t> </a:t>
            </a:r>
            <a:r>
              <a:rPr lang="en-GB" dirty="0" err="1" smtClean="0"/>
              <a:t>da</a:t>
            </a:r>
            <a:r>
              <a:rPr lang="en-GB" dirty="0" smtClean="0"/>
              <a:t> </a:t>
            </a:r>
            <a:r>
              <a:rPr lang="en-GB" dirty="0" err="1" smtClean="0"/>
              <a:t>razmišlja</a:t>
            </a:r>
            <a:r>
              <a:rPr lang="en-GB" dirty="0" smtClean="0"/>
              <a:t> o </a:t>
            </a:r>
            <a:r>
              <a:rPr lang="en-GB" dirty="0" err="1" smtClean="0"/>
              <a:t>jednom</a:t>
            </a:r>
            <a:r>
              <a:rPr lang="en-GB" dirty="0" smtClean="0"/>
              <a:t> </a:t>
            </a:r>
            <a:r>
              <a:rPr lang="en-GB" dirty="0" err="1" smtClean="0"/>
              <a:t>od</a:t>
            </a:r>
            <a:r>
              <a:rPr lang="en-GB" dirty="0" smtClean="0"/>
              <a:t> ova </a:t>
            </a:r>
            <a:r>
              <a:rPr lang="en-GB" dirty="0" err="1" smtClean="0"/>
              <a:t>dva</a:t>
            </a:r>
            <a:r>
              <a:rPr lang="en-GB" dirty="0" smtClean="0"/>
              <a:t> </a:t>
            </a:r>
            <a:r>
              <a:rPr lang="en-GB" dirty="0" err="1" smtClean="0"/>
              <a:t>pojma</a:t>
            </a:r>
            <a:r>
              <a:rPr lang="en-GB" dirty="0" smtClean="0"/>
              <a:t>, </a:t>
            </a:r>
            <a:r>
              <a:rPr lang="en-GB" dirty="0" err="1" smtClean="0"/>
              <a:t>tj</a:t>
            </a:r>
            <a:r>
              <a:rPr lang="en-GB" dirty="0" smtClean="0"/>
              <a:t>. </a:t>
            </a:r>
            <a:r>
              <a:rPr lang="en-GB" dirty="0" err="1" smtClean="0"/>
              <a:t>da</a:t>
            </a:r>
            <a:r>
              <a:rPr lang="en-GB" dirty="0" smtClean="0"/>
              <a:t> se </a:t>
            </a:r>
            <a:r>
              <a:rPr lang="en-GB" dirty="0" err="1" smtClean="0"/>
              <a:t>odluči</a:t>
            </a:r>
            <a:r>
              <a:rPr lang="en-GB" dirty="0" smtClean="0"/>
              <a:t> </a:t>
            </a:r>
            <a:r>
              <a:rPr lang="en-GB" dirty="0" err="1" smtClean="0"/>
              <a:t>za</a:t>
            </a:r>
            <a:r>
              <a:rPr lang="en-GB" dirty="0" smtClean="0"/>
              <a:t> </a:t>
            </a:r>
            <a:r>
              <a:rPr lang="en-GB" dirty="0" err="1" smtClean="0"/>
              <a:t>jedan</a:t>
            </a:r>
            <a:r>
              <a:rPr lang="en-GB" dirty="0" smtClean="0"/>
              <a:t>. </a:t>
            </a:r>
            <a:r>
              <a:rPr lang="en-GB" dirty="0" err="1" smtClean="0"/>
              <a:t>Rezultati</a:t>
            </a:r>
            <a:r>
              <a:rPr lang="en-GB" dirty="0" smtClean="0"/>
              <a:t> </a:t>
            </a:r>
            <a:r>
              <a:rPr lang="en-GB" dirty="0" err="1" smtClean="0"/>
              <a:t>su</a:t>
            </a:r>
            <a:r>
              <a:rPr lang="en-GB" dirty="0" smtClean="0"/>
              <a:t> </a:t>
            </a:r>
            <a:r>
              <a:rPr lang="en-GB" dirty="0" err="1" smtClean="0"/>
              <a:t>bili</a:t>
            </a:r>
            <a:r>
              <a:rPr lang="en-GB" dirty="0" smtClean="0"/>
              <a:t> </a:t>
            </a:r>
            <a:r>
              <a:rPr lang="en-GB" dirty="0" err="1" smtClean="0"/>
              <a:t>odlični</a:t>
            </a:r>
            <a:r>
              <a:rPr lang="en-GB" dirty="0" smtClean="0"/>
              <a:t>. </a:t>
            </a:r>
            <a:r>
              <a:rPr lang="en-GB" dirty="0" err="1" smtClean="0"/>
              <a:t>Softver</a:t>
            </a:r>
            <a:r>
              <a:rPr lang="en-GB" dirty="0" smtClean="0"/>
              <a:t> je, </a:t>
            </a:r>
            <a:r>
              <a:rPr lang="en-GB" dirty="0" err="1" smtClean="0"/>
              <a:t>na</a:t>
            </a:r>
            <a:r>
              <a:rPr lang="en-GB" dirty="0" smtClean="0"/>
              <a:t> </a:t>
            </a:r>
            <a:r>
              <a:rPr lang="en-GB" dirty="0" err="1" smtClean="0"/>
              <a:t>osnovu</a:t>
            </a:r>
            <a:r>
              <a:rPr lang="en-GB" dirty="0" smtClean="0"/>
              <a:t> </a:t>
            </a:r>
            <a:r>
              <a:rPr lang="en-GB" dirty="0" err="1" smtClean="0"/>
              <a:t>šablona</a:t>
            </a:r>
            <a:r>
              <a:rPr lang="en-GB" dirty="0" smtClean="0"/>
              <a:t> u </a:t>
            </a:r>
            <a:r>
              <a:rPr lang="en-GB" dirty="0" err="1" smtClean="0"/>
              <a:t>moždanoj</a:t>
            </a:r>
            <a:r>
              <a:rPr lang="en-GB" dirty="0" smtClean="0"/>
              <a:t> </a:t>
            </a:r>
            <a:r>
              <a:rPr lang="en-GB" dirty="0" err="1" smtClean="0"/>
              <a:t>aktivnosti</a:t>
            </a:r>
            <a:r>
              <a:rPr lang="en-GB" dirty="0" smtClean="0"/>
              <a:t>, bio u </a:t>
            </a:r>
            <a:r>
              <a:rPr lang="en-GB" dirty="0" err="1" smtClean="0"/>
              <a:t>pravu</a:t>
            </a:r>
            <a:r>
              <a:rPr lang="en-GB" dirty="0" smtClean="0"/>
              <a:t> u 78 </a:t>
            </a:r>
            <a:r>
              <a:rPr lang="en-GB" dirty="0" err="1" smtClean="0"/>
              <a:t>odsto</a:t>
            </a:r>
            <a:r>
              <a:rPr lang="en-GB" dirty="0" smtClean="0"/>
              <a:t> </a:t>
            </a:r>
            <a:r>
              <a:rPr lang="en-GB" dirty="0" err="1" smtClean="0"/>
              <a:t>slučajeva</a:t>
            </a:r>
            <a:r>
              <a:rPr lang="en-GB" dirty="0" smtClean="0"/>
              <a:t>. </a:t>
            </a:r>
            <a:r>
              <a:rPr lang="en-GB" dirty="0" err="1" smtClean="0"/>
              <a:t>Kada</a:t>
            </a:r>
            <a:r>
              <a:rPr lang="en-GB" dirty="0" smtClean="0"/>
              <a:t> se </a:t>
            </a:r>
            <a:r>
              <a:rPr lang="en-GB" dirty="0" err="1" smtClean="0"/>
              <a:t>oduzme</a:t>
            </a:r>
            <a:r>
              <a:rPr lang="en-GB" dirty="0" smtClean="0"/>
              <a:t> </a:t>
            </a:r>
            <a:r>
              <a:rPr lang="en-GB" dirty="0" err="1" smtClean="0"/>
              <a:t>faktor</a:t>
            </a:r>
            <a:r>
              <a:rPr lang="en-GB" dirty="0" smtClean="0"/>
              <a:t> </a:t>
            </a:r>
            <a:r>
              <a:rPr lang="en-GB" dirty="0" err="1" smtClean="0"/>
              <a:t>greške</a:t>
            </a:r>
            <a:r>
              <a:rPr lang="en-GB" dirty="0" smtClean="0"/>
              <a:t> </a:t>
            </a:r>
            <a:r>
              <a:rPr lang="en-GB" dirty="0" err="1" smtClean="0"/>
              <a:t>subjekta</a:t>
            </a:r>
            <a:r>
              <a:rPr lang="en-GB" dirty="0" smtClean="0"/>
              <a:t>, </a:t>
            </a:r>
            <a:r>
              <a:rPr lang="en-GB" dirty="0" err="1" smtClean="0"/>
              <a:t>tj</a:t>
            </a:r>
            <a:r>
              <a:rPr lang="en-GB" dirty="0" smtClean="0"/>
              <a:t>. </a:t>
            </a:r>
            <a:r>
              <a:rPr lang="en-GB" dirty="0" err="1" smtClean="0"/>
              <a:t>nezainteresovanosti</a:t>
            </a:r>
            <a:r>
              <a:rPr lang="en-GB" dirty="0" smtClean="0"/>
              <a:t>, </a:t>
            </a:r>
            <a:r>
              <a:rPr lang="en-GB" dirty="0" err="1" smtClean="0"/>
              <a:t>nedovoljne</a:t>
            </a:r>
            <a:r>
              <a:rPr lang="en-GB" dirty="0" smtClean="0"/>
              <a:t> </a:t>
            </a:r>
            <a:r>
              <a:rPr lang="en-GB" dirty="0" err="1" smtClean="0"/>
              <a:t>koncentrisanosti</a:t>
            </a:r>
            <a:r>
              <a:rPr lang="en-GB" dirty="0" smtClean="0"/>
              <a:t>, </a:t>
            </a:r>
            <a:r>
              <a:rPr lang="en-GB" dirty="0" err="1" smtClean="0"/>
              <a:t>lutanja</a:t>
            </a:r>
            <a:r>
              <a:rPr lang="en-GB" dirty="0" smtClean="0"/>
              <a:t> </a:t>
            </a:r>
            <a:r>
              <a:rPr lang="en-GB" dirty="0" err="1" smtClean="0"/>
              <a:t>misli</a:t>
            </a:r>
            <a:r>
              <a:rPr lang="en-GB" dirty="0" smtClean="0"/>
              <a:t> </a:t>
            </a:r>
            <a:r>
              <a:rPr lang="en-GB" dirty="0" err="1" smtClean="0"/>
              <a:t>i</a:t>
            </a:r>
            <a:r>
              <a:rPr lang="en-GB" dirty="0" smtClean="0"/>
              <a:t> </a:t>
            </a:r>
            <a:r>
              <a:rPr lang="en-GB" dirty="0" err="1" smtClean="0"/>
              <a:t>slično</a:t>
            </a:r>
            <a:r>
              <a:rPr lang="en-GB" dirty="0" smtClean="0"/>
              <a:t>, </a:t>
            </a:r>
            <a:r>
              <a:rPr lang="en-GB" dirty="0" err="1" smtClean="0"/>
              <a:t>ovaj</a:t>
            </a:r>
            <a:r>
              <a:rPr lang="en-GB" dirty="0" smtClean="0"/>
              <a:t> </a:t>
            </a:r>
            <a:r>
              <a:rPr lang="en-GB" dirty="0" err="1" smtClean="0"/>
              <a:t>rezultat</a:t>
            </a:r>
            <a:r>
              <a:rPr lang="en-GB" dirty="0" smtClean="0"/>
              <a:t> </a:t>
            </a:r>
            <a:r>
              <a:rPr lang="en-GB" dirty="0" err="1" smtClean="0"/>
              <a:t>delovao</a:t>
            </a:r>
            <a:r>
              <a:rPr lang="en-GB" dirty="0" smtClean="0"/>
              <a:t> je </a:t>
            </a:r>
            <a:r>
              <a:rPr lang="en-GB" dirty="0" err="1" smtClean="0"/>
              <a:t>još</a:t>
            </a:r>
            <a:r>
              <a:rPr lang="en-GB" dirty="0" smtClean="0"/>
              <a:t> </a:t>
            </a:r>
            <a:r>
              <a:rPr lang="en-GB" dirty="0" err="1" smtClean="0"/>
              <a:t>impresivnije</a:t>
            </a:r>
            <a:r>
              <a:rPr lang="en-GB" dirty="0" smtClean="0"/>
              <a:t>. U </a:t>
            </a:r>
            <a:r>
              <a:rPr lang="en-GB" dirty="0" err="1" smtClean="0"/>
              <a:t>pojedinim</a:t>
            </a:r>
            <a:r>
              <a:rPr lang="en-GB" dirty="0" smtClean="0"/>
              <a:t> </a:t>
            </a:r>
            <a:r>
              <a:rPr lang="en-GB" dirty="0" err="1" smtClean="0"/>
              <a:t>testovima</a:t>
            </a:r>
            <a:r>
              <a:rPr lang="en-GB" dirty="0" smtClean="0"/>
              <a:t> </a:t>
            </a:r>
            <a:r>
              <a:rPr lang="en-GB" dirty="0" err="1" smtClean="0"/>
              <a:t>uspešnost</a:t>
            </a:r>
            <a:r>
              <a:rPr lang="en-GB" dirty="0" smtClean="0"/>
              <a:t> je </a:t>
            </a:r>
            <a:r>
              <a:rPr lang="en-GB" dirty="0" err="1" smtClean="0"/>
              <a:t>bila</a:t>
            </a:r>
            <a:r>
              <a:rPr lang="en-GB" dirty="0" smtClean="0"/>
              <a:t> </a:t>
            </a:r>
            <a:r>
              <a:rPr lang="en-GB" dirty="0" err="1" smtClean="0"/>
              <a:t>zadivljujućih</a:t>
            </a:r>
            <a:r>
              <a:rPr lang="en-GB" dirty="0" smtClean="0"/>
              <a:t> 94 </a:t>
            </a:r>
            <a:r>
              <a:rPr lang="en-GB" dirty="0" err="1" smtClean="0"/>
              <a:t>procenata</a:t>
            </a:r>
            <a:r>
              <a:rPr lang="en-GB" dirty="0" smtClean="0"/>
              <a:t>.</a:t>
            </a:r>
          </a:p>
          <a:p>
            <a:r>
              <a:rPr lang="en-GB" dirty="0" err="1" smtClean="0"/>
              <a:t>Tako</a:t>
            </a:r>
            <a:r>
              <a:rPr lang="en-GB" dirty="0" smtClean="0"/>
              <a:t> </a:t>
            </a:r>
            <a:r>
              <a:rPr lang="en-GB" dirty="0" err="1" smtClean="0"/>
              <a:t>su</a:t>
            </a:r>
            <a:r>
              <a:rPr lang="en-GB" dirty="0" smtClean="0"/>
              <a:t> </a:t>
            </a:r>
            <a:r>
              <a:rPr lang="en-GB" dirty="0" err="1" smtClean="0"/>
              <a:t>Džast</a:t>
            </a:r>
            <a:r>
              <a:rPr lang="en-GB" dirty="0" smtClean="0"/>
              <a:t> </a:t>
            </a:r>
            <a:r>
              <a:rPr lang="en-GB" dirty="0" err="1" smtClean="0"/>
              <a:t>i</a:t>
            </a:r>
            <a:r>
              <a:rPr lang="en-GB" dirty="0" smtClean="0"/>
              <a:t> </a:t>
            </a:r>
            <a:r>
              <a:rPr lang="en-GB" dirty="0" err="1" smtClean="0"/>
              <a:t>Mičel</a:t>
            </a:r>
            <a:r>
              <a:rPr lang="en-GB" dirty="0" smtClean="0"/>
              <a:t> </a:t>
            </a:r>
            <a:r>
              <a:rPr lang="en-GB" dirty="0" err="1" smtClean="0"/>
              <a:t>otkrili</a:t>
            </a:r>
            <a:r>
              <a:rPr lang="en-GB" dirty="0" smtClean="0"/>
              <a:t> </a:t>
            </a:r>
            <a:r>
              <a:rPr lang="en-GB" dirty="0" err="1" smtClean="0"/>
              <a:t>kako</a:t>
            </a:r>
            <a:r>
              <a:rPr lang="en-GB" dirty="0" smtClean="0"/>
              <a:t> </a:t>
            </a:r>
            <a:r>
              <a:rPr lang="en-GB" dirty="0" err="1" smtClean="0"/>
              <a:t>izgleda</a:t>
            </a:r>
            <a:r>
              <a:rPr lang="en-GB" dirty="0" smtClean="0"/>
              <a:t> </a:t>
            </a:r>
            <a:r>
              <a:rPr lang="en-GB" dirty="0" err="1" smtClean="0"/>
              <a:t>mozak</a:t>
            </a:r>
            <a:r>
              <a:rPr lang="en-GB" dirty="0" smtClean="0"/>
              <a:t> </a:t>
            </a:r>
            <a:r>
              <a:rPr lang="en-GB" dirty="0" err="1" smtClean="0"/>
              <a:t>kada</a:t>
            </a:r>
            <a:r>
              <a:rPr lang="en-GB" dirty="0" smtClean="0"/>
              <a:t> </a:t>
            </a:r>
            <a:r>
              <a:rPr lang="en-GB" dirty="0" err="1" smtClean="0"/>
              <a:t>razmišlja</a:t>
            </a:r>
            <a:r>
              <a:rPr lang="en-GB" dirty="0" smtClean="0"/>
              <a:t> o </a:t>
            </a:r>
            <a:r>
              <a:rPr lang="en-GB" dirty="0" err="1" smtClean="0"/>
              <a:t>specifičnom</a:t>
            </a:r>
            <a:r>
              <a:rPr lang="en-GB" dirty="0" smtClean="0"/>
              <a:t> </a:t>
            </a:r>
            <a:r>
              <a:rPr lang="en-GB" dirty="0" err="1" smtClean="0"/>
              <a:t>objektu</a:t>
            </a:r>
            <a:r>
              <a:rPr lang="en-GB" dirty="0" smtClean="0"/>
              <a:t>. Ne </a:t>
            </a:r>
            <a:r>
              <a:rPr lang="en-GB" dirty="0" err="1" smtClean="0"/>
              <a:t>radi</a:t>
            </a:r>
            <a:r>
              <a:rPr lang="en-GB" dirty="0" smtClean="0"/>
              <a:t> se o </a:t>
            </a:r>
            <a:r>
              <a:rPr lang="en-GB" dirty="0" err="1" smtClean="0"/>
              <a:t>aktivnosti</a:t>
            </a:r>
            <a:r>
              <a:rPr lang="en-GB" dirty="0" smtClean="0"/>
              <a:t> u </a:t>
            </a:r>
            <a:r>
              <a:rPr lang="en-GB" dirty="0" err="1" smtClean="0"/>
              <a:t>jednom</a:t>
            </a:r>
            <a:r>
              <a:rPr lang="en-GB" dirty="0" smtClean="0"/>
              <a:t> </a:t>
            </a:r>
            <a:r>
              <a:rPr lang="en-GB" dirty="0" err="1" smtClean="0"/>
              <a:t>delu</a:t>
            </a:r>
            <a:r>
              <a:rPr lang="en-GB" dirty="0" smtClean="0"/>
              <a:t> </a:t>
            </a:r>
            <a:r>
              <a:rPr lang="en-GB" dirty="0" err="1" smtClean="0"/>
              <a:t>mozga</a:t>
            </a:r>
            <a:r>
              <a:rPr lang="en-GB" dirty="0" smtClean="0"/>
              <a:t>, </a:t>
            </a:r>
            <a:r>
              <a:rPr lang="en-GB" dirty="0" err="1" smtClean="0"/>
              <a:t>već</a:t>
            </a:r>
            <a:r>
              <a:rPr lang="en-GB" dirty="0" smtClean="0"/>
              <a:t> o </a:t>
            </a:r>
            <a:r>
              <a:rPr lang="en-GB" dirty="0" err="1" smtClean="0"/>
              <a:t>milionima</a:t>
            </a:r>
            <a:r>
              <a:rPr lang="en-GB" dirty="0" smtClean="0"/>
              <a:t> </a:t>
            </a:r>
            <a:r>
              <a:rPr lang="en-GB" dirty="0" err="1" smtClean="0"/>
              <a:t>neurona</a:t>
            </a:r>
            <a:r>
              <a:rPr lang="en-GB" dirty="0" smtClean="0"/>
              <a:t> </a:t>
            </a:r>
            <a:r>
              <a:rPr lang="en-GB" dirty="0" err="1" smtClean="0"/>
              <a:t>koji</a:t>
            </a:r>
            <a:r>
              <a:rPr lang="en-GB" dirty="0" smtClean="0"/>
              <a:t> </a:t>
            </a:r>
            <a:r>
              <a:rPr lang="en-GB" dirty="0" err="1" smtClean="0"/>
              <a:t>su</a:t>
            </a:r>
            <a:r>
              <a:rPr lang="en-GB" dirty="0" smtClean="0"/>
              <a:t> se „</a:t>
            </a:r>
            <a:r>
              <a:rPr lang="en-GB" dirty="0" err="1" smtClean="0"/>
              <a:t>upalili</a:t>
            </a:r>
            <a:r>
              <a:rPr lang="en-GB" dirty="0" smtClean="0"/>
              <a:t>” </a:t>
            </a:r>
            <a:r>
              <a:rPr lang="en-GB" dirty="0" err="1" smtClean="0"/>
              <a:t>na</a:t>
            </a:r>
            <a:r>
              <a:rPr lang="en-GB" dirty="0" smtClean="0"/>
              <a:t> </a:t>
            </a:r>
            <a:r>
              <a:rPr lang="en-GB" dirty="0" err="1" smtClean="0"/>
              <a:t>različitim</a:t>
            </a:r>
            <a:r>
              <a:rPr lang="en-GB" dirty="0" smtClean="0"/>
              <a:t> </a:t>
            </a:r>
            <a:r>
              <a:rPr lang="en-GB" dirty="0" err="1" smtClean="0"/>
              <a:t>mestima</a:t>
            </a:r>
            <a:r>
              <a:rPr lang="en-GB" dirty="0" smtClean="0"/>
              <a:t>.</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half" idx="1"/>
          </p:nvPr>
        </p:nvSpPr>
        <p:spPr/>
        <p:txBody>
          <a:bodyPr/>
          <a:lstStyle/>
          <a:p>
            <a:endParaRPr lang="en-GB"/>
          </a:p>
        </p:txBody>
      </p:sp>
      <p:sp>
        <p:nvSpPr>
          <p:cNvPr id="4" name="Content Placeholder 3"/>
          <p:cNvSpPr>
            <a:spLocks noGrp="1"/>
          </p:cNvSpPr>
          <p:nvPr>
            <p:ph sz="half" idx="2"/>
          </p:nvPr>
        </p:nvSpPr>
        <p:spPr/>
        <p:txBody>
          <a:bodyPr/>
          <a:lstStyle/>
          <a:p>
            <a:endParaRPr lang="en-GB"/>
          </a:p>
        </p:txBody>
      </p:sp>
      <p:pic>
        <p:nvPicPr>
          <p:cNvPr id="2050" name="Picture 2" descr="C:\Users\AS\Desktop\download.png"/>
          <p:cNvPicPr>
            <a:picLocks noChangeAspect="1" noChangeArrowheads="1"/>
          </p:cNvPicPr>
          <p:nvPr/>
        </p:nvPicPr>
        <p:blipFill>
          <a:blip r:embed="rId2" cstate="print"/>
          <a:srcRect/>
          <a:stretch>
            <a:fillRect/>
          </a:stretch>
        </p:blipFill>
        <p:spPr bwMode="auto">
          <a:xfrm>
            <a:off x="755576" y="620688"/>
            <a:ext cx="7560840" cy="5544615"/>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vi-VN" dirty="0" smtClean="0"/>
              <a:t>Kako su šabloni različitih ljudi iznenađujuće slični, postavlja se pitanje postojanja univerzalnog jezika naših mozgova. </a:t>
            </a:r>
            <a:endParaRPr lang="en-GB" dirty="0" smtClean="0"/>
          </a:p>
          <a:p>
            <a:r>
              <a:rPr lang="vi-VN" dirty="0" smtClean="0"/>
              <a:t>Iako su zakonitosti u biološkim, hemijskim i fizičkim procesima tokom razmišljanja univerzalne za sve ljude, psihologija je tu da zamrsi konce.</a:t>
            </a:r>
            <a:endParaRPr lang="en-GB" dirty="0" smtClean="0"/>
          </a:p>
          <a:p>
            <a:r>
              <a:rPr lang="vi-VN" dirty="0" smtClean="0"/>
              <a:t>Kako je svako individua za sebe, šabloni se razlikuju upravo zbog ličnih iskustava i stavova. Što je tema za razmišljanje kompleksnija, ili bar kontroverznija, fMRI danas nailazi na nepremostivu muku.</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U </a:t>
            </a:r>
            <a:r>
              <a:rPr lang="en-GB" dirty="0" err="1" smtClean="0"/>
              <a:t>jednom</a:t>
            </a:r>
            <a:r>
              <a:rPr lang="en-GB" dirty="0" smtClean="0"/>
              <a:t> </a:t>
            </a:r>
            <a:r>
              <a:rPr lang="en-GB" dirty="0" err="1" smtClean="0"/>
              <a:t>eksperimentu</a:t>
            </a:r>
            <a:r>
              <a:rPr lang="en-GB" dirty="0" smtClean="0"/>
              <a:t> </a:t>
            </a:r>
            <a:r>
              <a:rPr lang="en-GB" dirty="0" err="1" smtClean="0"/>
              <a:t>istraživači</a:t>
            </a:r>
            <a:r>
              <a:rPr lang="en-GB" dirty="0" smtClean="0"/>
              <a:t> </a:t>
            </a:r>
            <a:r>
              <a:rPr lang="en-GB" dirty="0" err="1" smtClean="0"/>
              <a:t>sa</a:t>
            </a:r>
            <a:r>
              <a:rPr lang="en-GB" dirty="0" smtClean="0"/>
              <a:t> </a:t>
            </a:r>
            <a:r>
              <a:rPr lang="en-GB" dirty="0" err="1" smtClean="0"/>
              <a:t>Univerziteta</a:t>
            </a:r>
            <a:r>
              <a:rPr lang="en-GB" dirty="0" smtClean="0"/>
              <a:t> Temple, u </a:t>
            </a:r>
            <a:r>
              <a:rPr lang="en-GB" dirty="0" err="1" smtClean="0"/>
              <a:t>Filadelfiji</a:t>
            </a:r>
            <a:r>
              <a:rPr lang="en-GB" dirty="0" smtClean="0"/>
              <a:t>, </a:t>
            </a:r>
            <a:r>
              <a:rPr lang="en-GB" dirty="0" err="1" smtClean="0"/>
              <a:t>tražili</a:t>
            </a:r>
            <a:r>
              <a:rPr lang="en-GB" dirty="0" smtClean="0"/>
              <a:t> </a:t>
            </a:r>
            <a:r>
              <a:rPr lang="en-GB" dirty="0" err="1" smtClean="0"/>
              <a:t>su</a:t>
            </a:r>
            <a:r>
              <a:rPr lang="en-GB" dirty="0" smtClean="0"/>
              <a:t> </a:t>
            </a:r>
            <a:r>
              <a:rPr lang="en-GB" dirty="0" err="1" smtClean="0"/>
              <a:t>od</a:t>
            </a:r>
            <a:r>
              <a:rPr lang="en-GB" dirty="0" smtClean="0"/>
              <a:t> </a:t>
            </a:r>
            <a:r>
              <a:rPr lang="en-GB" dirty="0" err="1" smtClean="0"/>
              <a:t>studenata</a:t>
            </a:r>
            <a:r>
              <a:rPr lang="en-GB" dirty="0" smtClean="0"/>
              <a:t> </a:t>
            </a:r>
            <a:r>
              <a:rPr lang="en-GB" dirty="0" err="1" smtClean="0"/>
              <a:t>da</a:t>
            </a:r>
            <a:r>
              <a:rPr lang="en-GB" dirty="0" smtClean="0"/>
              <a:t> </a:t>
            </a:r>
            <a:r>
              <a:rPr lang="en-GB" dirty="0" err="1" smtClean="0"/>
              <a:t>pucaju</a:t>
            </a:r>
            <a:r>
              <a:rPr lang="en-GB" dirty="0" smtClean="0"/>
              <a:t> </a:t>
            </a:r>
            <a:r>
              <a:rPr lang="en-GB" dirty="0" err="1" smtClean="0"/>
              <a:t>iz</a:t>
            </a:r>
            <a:r>
              <a:rPr lang="en-GB" dirty="0" smtClean="0"/>
              <a:t> </a:t>
            </a:r>
            <a:r>
              <a:rPr lang="en-GB" dirty="0" err="1" smtClean="0"/>
              <a:t>pištolja</a:t>
            </a:r>
            <a:r>
              <a:rPr lang="en-GB" dirty="0" smtClean="0"/>
              <a:t>. </a:t>
            </a:r>
            <a:r>
              <a:rPr lang="en-GB" dirty="0" err="1" smtClean="0"/>
              <a:t>Zatim</a:t>
            </a:r>
            <a:r>
              <a:rPr lang="en-GB" dirty="0" smtClean="0"/>
              <a:t> </a:t>
            </a:r>
            <a:r>
              <a:rPr lang="en-GB" dirty="0" err="1" smtClean="0"/>
              <a:t>su</a:t>
            </a:r>
            <a:r>
              <a:rPr lang="en-GB" dirty="0" smtClean="0"/>
              <a:t> </a:t>
            </a:r>
            <a:r>
              <a:rPr lang="en-GB" dirty="0" err="1" smtClean="0"/>
              <a:t>od</a:t>
            </a:r>
            <a:r>
              <a:rPr lang="en-GB" dirty="0" smtClean="0"/>
              <a:t> </a:t>
            </a:r>
            <a:r>
              <a:rPr lang="en-GB" dirty="0" err="1" smtClean="0"/>
              <a:t>nekih</a:t>
            </a:r>
            <a:r>
              <a:rPr lang="en-GB" dirty="0" smtClean="0"/>
              <a:t> </a:t>
            </a:r>
            <a:r>
              <a:rPr lang="en-GB" dirty="0" err="1" smtClean="0"/>
              <a:t>zatražili</a:t>
            </a:r>
            <a:r>
              <a:rPr lang="en-GB" dirty="0" smtClean="0"/>
              <a:t> </a:t>
            </a:r>
            <a:r>
              <a:rPr lang="en-GB" dirty="0" err="1" smtClean="0"/>
              <a:t>da</a:t>
            </a:r>
            <a:r>
              <a:rPr lang="en-GB" dirty="0" smtClean="0"/>
              <a:t> </a:t>
            </a:r>
            <a:r>
              <a:rPr lang="en-GB" dirty="0" err="1" smtClean="0"/>
              <a:t>lažu</a:t>
            </a:r>
            <a:r>
              <a:rPr lang="en-GB" dirty="0" smtClean="0"/>
              <a:t> </a:t>
            </a:r>
            <a:r>
              <a:rPr lang="en-GB" dirty="0" err="1" smtClean="0"/>
              <a:t>da</a:t>
            </a:r>
            <a:r>
              <a:rPr lang="en-GB" dirty="0" smtClean="0"/>
              <a:t> </a:t>
            </a:r>
            <a:r>
              <a:rPr lang="en-GB" dirty="0" err="1" smtClean="0"/>
              <a:t>nisu</a:t>
            </a:r>
            <a:r>
              <a:rPr lang="en-GB" dirty="0" smtClean="0"/>
              <a:t> to </a:t>
            </a:r>
            <a:r>
              <a:rPr lang="en-GB" dirty="0" err="1" smtClean="0"/>
              <a:t>uradili</a:t>
            </a:r>
            <a:r>
              <a:rPr lang="en-GB" dirty="0" smtClean="0"/>
              <a:t>, </a:t>
            </a:r>
            <a:r>
              <a:rPr lang="en-GB" dirty="0" err="1" smtClean="0"/>
              <a:t>dok</a:t>
            </a:r>
            <a:r>
              <a:rPr lang="en-GB" dirty="0" smtClean="0"/>
              <a:t> je </a:t>
            </a:r>
            <a:r>
              <a:rPr lang="en-GB" dirty="0" err="1" smtClean="0"/>
              <a:t>druga</a:t>
            </a:r>
            <a:r>
              <a:rPr lang="en-GB" dirty="0" smtClean="0"/>
              <a:t> </a:t>
            </a:r>
            <a:r>
              <a:rPr lang="en-GB" dirty="0" err="1" smtClean="0"/>
              <a:t>grupa</a:t>
            </a:r>
            <a:r>
              <a:rPr lang="en-GB" dirty="0" smtClean="0"/>
              <a:t> </a:t>
            </a:r>
            <a:r>
              <a:rPr lang="en-GB" dirty="0" err="1" smtClean="0"/>
              <a:t>govorila</a:t>
            </a:r>
            <a:r>
              <a:rPr lang="en-GB" dirty="0" smtClean="0"/>
              <a:t> </a:t>
            </a:r>
            <a:r>
              <a:rPr lang="en-GB" dirty="0" err="1" smtClean="0"/>
              <a:t>istinu</a:t>
            </a:r>
            <a:r>
              <a:rPr lang="en-GB" dirty="0" smtClean="0"/>
              <a:t>. </a:t>
            </a:r>
            <a:r>
              <a:rPr lang="en-GB" dirty="0" err="1" smtClean="0"/>
              <a:t>Mozak</a:t>
            </a:r>
            <a:r>
              <a:rPr lang="en-GB" dirty="0" smtClean="0"/>
              <a:t> „</a:t>
            </a:r>
            <a:r>
              <a:rPr lang="en-GB" dirty="0" err="1" smtClean="0"/>
              <a:t>lažova</a:t>
            </a:r>
            <a:r>
              <a:rPr lang="en-GB" dirty="0" smtClean="0"/>
              <a:t>” </a:t>
            </a:r>
            <a:r>
              <a:rPr lang="en-GB" dirty="0" err="1" smtClean="0"/>
              <a:t>aktivirao</a:t>
            </a:r>
            <a:r>
              <a:rPr lang="en-GB" dirty="0" smtClean="0"/>
              <a:t> je </a:t>
            </a:r>
            <a:r>
              <a:rPr lang="en-GB" dirty="0" err="1" smtClean="0"/>
              <a:t>četrnaest</a:t>
            </a:r>
            <a:r>
              <a:rPr lang="en-GB" dirty="0" smtClean="0"/>
              <a:t> </a:t>
            </a:r>
            <a:r>
              <a:rPr lang="en-GB" dirty="0" err="1" smtClean="0"/>
              <a:t>zona</a:t>
            </a:r>
            <a:r>
              <a:rPr lang="en-GB" dirty="0" smtClean="0"/>
              <a:t> u </a:t>
            </a:r>
            <a:r>
              <a:rPr lang="en-GB" dirty="0" err="1" smtClean="0"/>
              <a:t>mozgu</a:t>
            </a:r>
            <a:r>
              <a:rPr lang="en-GB" dirty="0" smtClean="0"/>
              <a:t>, </a:t>
            </a:r>
            <a:r>
              <a:rPr lang="en-GB" dirty="0" err="1" smtClean="0"/>
              <a:t>što</a:t>
            </a:r>
            <a:r>
              <a:rPr lang="en-GB" dirty="0" smtClean="0"/>
              <a:t> je </a:t>
            </a:r>
            <a:r>
              <a:rPr lang="en-GB" dirty="0" err="1" smtClean="0"/>
              <a:t>duplo</a:t>
            </a:r>
            <a:r>
              <a:rPr lang="en-GB" dirty="0" smtClean="0"/>
              <a:t> </a:t>
            </a:r>
            <a:r>
              <a:rPr lang="en-GB" dirty="0" err="1" smtClean="0"/>
              <a:t>više</a:t>
            </a:r>
            <a:r>
              <a:rPr lang="en-GB" dirty="0" smtClean="0"/>
              <a:t> </a:t>
            </a:r>
            <a:r>
              <a:rPr lang="en-GB" dirty="0" err="1" smtClean="0"/>
              <a:t>nego</a:t>
            </a:r>
            <a:r>
              <a:rPr lang="en-GB" dirty="0" smtClean="0"/>
              <a:t> </a:t>
            </a:r>
            <a:r>
              <a:rPr lang="en-GB" dirty="0" err="1" smtClean="0"/>
              <a:t>kod</a:t>
            </a:r>
            <a:r>
              <a:rPr lang="en-GB" dirty="0" smtClean="0"/>
              <a:t> </a:t>
            </a:r>
            <a:r>
              <a:rPr lang="en-GB" dirty="0" err="1" smtClean="0"/>
              <a:t>subjekata</a:t>
            </a:r>
            <a:r>
              <a:rPr lang="en-GB" dirty="0" smtClean="0"/>
              <a:t> </a:t>
            </a:r>
            <a:r>
              <a:rPr lang="en-GB" dirty="0" err="1" smtClean="0"/>
              <a:t>koji</a:t>
            </a:r>
            <a:r>
              <a:rPr lang="en-GB" dirty="0" smtClean="0"/>
              <a:t> </a:t>
            </a:r>
            <a:r>
              <a:rPr lang="en-GB" dirty="0" err="1" smtClean="0"/>
              <a:t>su</a:t>
            </a:r>
            <a:r>
              <a:rPr lang="en-GB" dirty="0" smtClean="0"/>
              <a:t> </a:t>
            </a:r>
            <a:r>
              <a:rPr lang="en-GB" dirty="0" err="1" smtClean="0"/>
              <a:t>pričali</a:t>
            </a:r>
            <a:r>
              <a:rPr lang="en-GB" dirty="0" smtClean="0"/>
              <a:t> </a:t>
            </a:r>
            <a:r>
              <a:rPr lang="en-GB" dirty="0" err="1" smtClean="0"/>
              <a:t>istinu</a:t>
            </a:r>
            <a:r>
              <a:rPr lang="en-GB" dirty="0" smtClean="0"/>
              <a:t>. </a:t>
            </a:r>
            <a:r>
              <a:rPr lang="en-GB" dirty="0" err="1" smtClean="0"/>
              <a:t>Eto</a:t>
            </a:r>
            <a:r>
              <a:rPr lang="en-GB" dirty="0" smtClean="0"/>
              <a:t> </a:t>
            </a:r>
            <a:r>
              <a:rPr lang="en-GB" dirty="0" err="1" smtClean="0"/>
              <a:t>i</a:t>
            </a:r>
            <a:r>
              <a:rPr lang="en-GB" dirty="0" smtClean="0"/>
              <a:t> </a:t>
            </a:r>
            <a:r>
              <a:rPr lang="en-GB" dirty="0" err="1" smtClean="0"/>
              <a:t>potvrde</a:t>
            </a:r>
            <a:r>
              <a:rPr lang="en-GB" dirty="0" smtClean="0"/>
              <a:t>: </a:t>
            </a:r>
            <a:r>
              <a:rPr lang="en-GB" dirty="0" err="1" smtClean="0"/>
              <a:t>lakše</a:t>
            </a:r>
            <a:r>
              <a:rPr lang="en-GB" dirty="0" smtClean="0"/>
              <a:t> je </a:t>
            </a:r>
            <a:r>
              <a:rPr lang="en-GB" dirty="0" err="1" smtClean="0"/>
              <a:t>govoriti</a:t>
            </a:r>
            <a:r>
              <a:rPr lang="en-GB" dirty="0" smtClean="0"/>
              <a:t> </a:t>
            </a:r>
            <a:r>
              <a:rPr lang="en-GB" dirty="0" err="1" smtClean="0"/>
              <a:t>istinu</a:t>
            </a:r>
            <a:r>
              <a:rPr lang="en-GB" dirty="0" smtClean="0"/>
              <a:t> </a:t>
            </a:r>
            <a:r>
              <a:rPr lang="en-GB" dirty="0" err="1" smtClean="0"/>
              <a:t>nego</a:t>
            </a:r>
            <a:r>
              <a:rPr lang="en-GB" dirty="0" smtClean="0"/>
              <a:t> </a:t>
            </a:r>
            <a:r>
              <a:rPr lang="en-GB" dirty="0" err="1" smtClean="0"/>
              <a:t>lagati</a:t>
            </a:r>
            <a:r>
              <a:rPr lang="en-GB" dirty="0" smtClean="0"/>
              <a:t>.</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b="1" dirty="0" smtClean="0"/>
              <a:t>Kako funkcioniše fMRI skener</a:t>
            </a:r>
            <a:endParaRPr lang="en-GB" dirty="0"/>
          </a:p>
        </p:txBody>
      </p:sp>
      <p:sp>
        <p:nvSpPr>
          <p:cNvPr id="3" name="Content Placeholder 2"/>
          <p:cNvSpPr>
            <a:spLocks noGrp="1"/>
          </p:cNvSpPr>
          <p:nvPr>
            <p:ph idx="1"/>
          </p:nvPr>
        </p:nvSpPr>
        <p:spPr/>
        <p:txBody>
          <a:bodyPr>
            <a:normAutofit fontScale="77500" lnSpcReduction="20000"/>
          </a:bodyPr>
          <a:lstStyle/>
          <a:p>
            <a:pPr algn="just"/>
            <a:r>
              <a:rPr lang="vi-VN" dirty="0" smtClean="0"/>
              <a:t>fMRIskener generiše magnetno polje koje stupa u interakciju sa protonima unutar tela subjekta. </a:t>
            </a:r>
            <a:endParaRPr lang="en-GB" dirty="0" smtClean="0"/>
          </a:p>
          <a:p>
            <a:pPr algn="just"/>
            <a:r>
              <a:rPr lang="vi-VN" dirty="0" smtClean="0"/>
              <a:t>Molekuli hemoglobina u crvenim krvnim zrncima ispoljavaju različita magnetna svojstva s obzirom na to da li nose kiseonik ili ne. </a:t>
            </a:r>
            <a:endParaRPr lang="en-GB" dirty="0" smtClean="0"/>
          </a:p>
          <a:p>
            <a:pPr algn="just"/>
            <a:r>
              <a:rPr lang="vi-VN" dirty="0" smtClean="0"/>
              <a:t>Oni delovi mozga koji su aktivni troše više kiseonika, a fMRI skener to detektuje zahvaljujući pomenutim razlikama u svojstvima. Kada se na te informacije doda postojeće znanje o funkcijama različitih regiona u mozgu, preciznost u identifikaciji misli nije zanemarljiva. </a:t>
            </a:r>
            <a:endParaRPr lang="en-GB" dirty="0" smtClean="0"/>
          </a:p>
          <a:p>
            <a:pPr algn="just"/>
            <a:r>
              <a:rPr lang="vi-VN" dirty="0" smtClean="0"/>
              <a:t>Takođe, zahvaljujući ovoj metodi unapređena su i sama saznanja o svrsi pojedinih delova mozga. </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7170" name="Picture 2" descr="C:\Users\AS\Desktop\download.jpg"/>
          <p:cNvPicPr>
            <a:picLocks noGrp="1" noChangeAspect="1" noChangeArrowheads="1"/>
          </p:cNvPicPr>
          <p:nvPr>
            <p:ph sz="half" idx="1"/>
          </p:nvPr>
        </p:nvPicPr>
        <p:blipFill>
          <a:blip r:embed="rId2" cstate="print"/>
          <a:srcRect/>
          <a:stretch>
            <a:fillRect/>
          </a:stretch>
        </p:blipFill>
        <p:spPr bwMode="auto">
          <a:xfrm>
            <a:off x="755576" y="1844824"/>
            <a:ext cx="3312368" cy="4176464"/>
          </a:xfrm>
          <a:prstGeom prst="rect">
            <a:avLst/>
          </a:prstGeom>
          <a:noFill/>
        </p:spPr>
      </p:pic>
      <p:pic>
        <p:nvPicPr>
          <p:cNvPr id="7171" name="Picture 3" descr="C:\Users\AS\Desktop\download (1).jpg"/>
          <p:cNvPicPr>
            <a:picLocks noGrp="1" noChangeAspect="1" noChangeArrowheads="1"/>
          </p:cNvPicPr>
          <p:nvPr>
            <p:ph sz="half" idx="2"/>
          </p:nvPr>
        </p:nvPicPr>
        <p:blipFill>
          <a:blip r:embed="rId3" cstate="print"/>
          <a:srcRect/>
          <a:stretch>
            <a:fillRect/>
          </a:stretch>
        </p:blipFill>
        <p:spPr bwMode="auto">
          <a:xfrm>
            <a:off x="4149186" y="2492896"/>
            <a:ext cx="4671286" cy="2986559"/>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6" name="Content Placeholder 5"/>
          <p:cNvSpPr>
            <a:spLocks noGrp="1"/>
          </p:cNvSpPr>
          <p:nvPr>
            <p:ph sz="half" idx="2"/>
          </p:nvPr>
        </p:nvSpPr>
        <p:spPr>
          <a:xfrm>
            <a:off x="4648200" y="1052736"/>
            <a:ext cx="4038600" cy="5400600"/>
          </a:xfrm>
        </p:spPr>
        <p:txBody>
          <a:bodyPr>
            <a:normAutofit fontScale="85000" lnSpcReduction="20000"/>
          </a:bodyPr>
          <a:lstStyle/>
          <a:p>
            <a:r>
              <a:rPr lang="en-GB" b="1" dirty="0" err="1" smtClean="0"/>
              <a:t>Prvu</a:t>
            </a:r>
            <a:r>
              <a:rPr lang="en-GB" b="1" dirty="0" smtClean="0"/>
              <a:t> </a:t>
            </a:r>
            <a:r>
              <a:rPr lang="en-GB" b="1" dirty="0" err="1" smtClean="0"/>
              <a:t>sliku</a:t>
            </a:r>
            <a:r>
              <a:rPr lang="en-GB" b="1" dirty="0" smtClean="0"/>
              <a:t> </a:t>
            </a:r>
            <a:r>
              <a:rPr lang="en-GB" b="1" dirty="0" err="1" smtClean="0"/>
              <a:t>magnetne</a:t>
            </a:r>
            <a:r>
              <a:rPr lang="en-GB" b="1" dirty="0" smtClean="0"/>
              <a:t> </a:t>
            </a:r>
            <a:r>
              <a:rPr lang="en-GB" b="1" dirty="0" err="1" smtClean="0"/>
              <a:t>rezonance</a:t>
            </a:r>
            <a:r>
              <a:rPr lang="en-GB" b="1" dirty="0" smtClean="0"/>
              <a:t> </a:t>
            </a:r>
            <a:r>
              <a:rPr lang="en-GB" b="1" dirty="0" err="1" smtClean="0"/>
              <a:t>majke</a:t>
            </a:r>
            <a:r>
              <a:rPr lang="en-GB" b="1" dirty="0" smtClean="0"/>
              <a:t> </a:t>
            </a:r>
            <a:r>
              <a:rPr lang="en-GB" b="1" dirty="0" err="1" smtClean="0"/>
              <a:t>i</a:t>
            </a:r>
            <a:r>
              <a:rPr lang="en-GB" b="1" dirty="0" smtClean="0"/>
              <a:t> </a:t>
            </a:r>
            <a:r>
              <a:rPr lang="en-GB" b="1" dirty="0" err="1" smtClean="0"/>
              <a:t>bebe</a:t>
            </a:r>
            <a:r>
              <a:rPr lang="en-GB" b="1" dirty="0" smtClean="0"/>
              <a:t> </a:t>
            </a:r>
            <a:r>
              <a:rPr lang="en-GB" b="1" dirty="0" err="1" smtClean="0"/>
              <a:t>napravila</a:t>
            </a:r>
            <a:r>
              <a:rPr lang="en-GB" b="1" dirty="0" smtClean="0"/>
              <a:t> je </a:t>
            </a:r>
            <a:r>
              <a:rPr lang="en-GB" b="1" dirty="0" err="1" smtClean="0"/>
              <a:t>naučnica</a:t>
            </a:r>
            <a:r>
              <a:rPr lang="en-GB" b="1" dirty="0" smtClean="0"/>
              <a:t> </a:t>
            </a:r>
            <a:r>
              <a:rPr lang="en-GB" b="1" dirty="0" err="1" smtClean="0"/>
              <a:t>Rebeka</a:t>
            </a:r>
            <a:r>
              <a:rPr lang="en-GB" b="1" dirty="0" smtClean="0"/>
              <a:t> Saks </a:t>
            </a:r>
            <a:r>
              <a:rPr lang="en-GB" b="1" dirty="0" err="1" smtClean="0"/>
              <a:t>sa</a:t>
            </a:r>
            <a:r>
              <a:rPr lang="en-GB" b="1" dirty="0" smtClean="0"/>
              <a:t> </a:t>
            </a:r>
            <a:r>
              <a:rPr lang="en-GB" b="1" dirty="0" err="1" smtClean="0"/>
              <a:t>svojim</a:t>
            </a:r>
            <a:r>
              <a:rPr lang="en-GB" b="1" dirty="0" smtClean="0"/>
              <a:t> </a:t>
            </a:r>
            <a:r>
              <a:rPr lang="en-GB" b="1" dirty="0" err="1" smtClean="0"/>
              <a:t>dvomesečnim</a:t>
            </a:r>
            <a:r>
              <a:rPr lang="en-GB" b="1" dirty="0" smtClean="0"/>
              <a:t> </a:t>
            </a:r>
            <a:r>
              <a:rPr lang="en-GB" b="1" dirty="0" err="1" smtClean="0"/>
              <a:t>sinom</a:t>
            </a:r>
            <a:r>
              <a:rPr lang="en-GB" b="1" dirty="0" smtClean="0"/>
              <a:t>. </a:t>
            </a:r>
            <a:r>
              <a:rPr lang="en-GB" b="1" dirty="0" err="1" smtClean="0"/>
              <a:t>Sada</a:t>
            </a:r>
            <a:r>
              <a:rPr lang="en-GB" b="1" dirty="0" smtClean="0"/>
              <a:t> </a:t>
            </a:r>
            <a:r>
              <a:rPr lang="en-GB" b="1" dirty="0" err="1" smtClean="0"/>
              <a:t>znamo</a:t>
            </a:r>
            <a:r>
              <a:rPr lang="en-GB" b="1" dirty="0" smtClean="0"/>
              <a:t> </a:t>
            </a:r>
            <a:r>
              <a:rPr lang="en-GB" b="1" dirty="0" err="1" smtClean="0"/>
              <a:t>koje</a:t>
            </a:r>
            <a:r>
              <a:rPr lang="en-GB" b="1" dirty="0" smtClean="0"/>
              <a:t> </a:t>
            </a:r>
            <a:r>
              <a:rPr lang="en-GB" b="1" dirty="0" err="1" smtClean="0"/>
              <a:t>sve</a:t>
            </a:r>
            <a:r>
              <a:rPr lang="en-GB" b="1" dirty="0" smtClean="0"/>
              <a:t> </a:t>
            </a:r>
            <a:r>
              <a:rPr lang="en-GB" b="1" dirty="0" err="1" smtClean="0"/>
              <a:t>delove</a:t>
            </a:r>
            <a:r>
              <a:rPr lang="en-GB" b="1" dirty="0" smtClean="0"/>
              <a:t> </a:t>
            </a:r>
            <a:r>
              <a:rPr lang="en-GB" b="1" dirty="0" err="1" smtClean="0"/>
              <a:t>mozga</a:t>
            </a:r>
            <a:r>
              <a:rPr lang="en-GB" b="1" dirty="0" smtClean="0"/>
              <a:t> </a:t>
            </a:r>
            <a:r>
              <a:rPr lang="en-GB" b="1" dirty="0" err="1" smtClean="0"/>
              <a:t>kod</a:t>
            </a:r>
            <a:r>
              <a:rPr lang="en-GB" b="1" dirty="0" smtClean="0"/>
              <a:t> </a:t>
            </a:r>
            <a:r>
              <a:rPr lang="en-GB" b="1" dirty="0" err="1" smtClean="0"/>
              <a:t>deteta</a:t>
            </a:r>
            <a:r>
              <a:rPr lang="en-GB" b="1" dirty="0" smtClean="0"/>
              <a:t> </a:t>
            </a:r>
            <a:r>
              <a:rPr lang="en-GB" b="1" dirty="0" err="1" smtClean="0"/>
              <a:t>aktivira</a:t>
            </a:r>
            <a:r>
              <a:rPr lang="en-GB" b="1" dirty="0" smtClean="0"/>
              <a:t> </a:t>
            </a:r>
            <a:r>
              <a:rPr lang="en-GB" b="1" dirty="0" err="1" smtClean="0"/>
              <a:t>poljubac</a:t>
            </a:r>
            <a:r>
              <a:rPr lang="en-GB" b="1" dirty="0" smtClean="0"/>
              <a:t> </a:t>
            </a:r>
            <a:r>
              <a:rPr lang="en-GB" b="1" dirty="0" err="1" smtClean="0"/>
              <a:t>majke</a:t>
            </a:r>
            <a:r>
              <a:rPr lang="en-GB" b="1" dirty="0" smtClean="0"/>
              <a:t>. </a:t>
            </a:r>
            <a:r>
              <a:rPr lang="en-GB" dirty="0" smtClean="0"/>
              <a:t>U </a:t>
            </a:r>
            <a:r>
              <a:rPr lang="en-GB" dirty="0" err="1" smtClean="0"/>
              <a:t>trenutku</a:t>
            </a:r>
            <a:r>
              <a:rPr lang="en-GB" dirty="0" smtClean="0"/>
              <a:t> </a:t>
            </a:r>
            <a:r>
              <a:rPr lang="en-GB" dirty="0" err="1" smtClean="0"/>
              <a:t>poljupca</a:t>
            </a:r>
            <a:r>
              <a:rPr lang="en-GB" dirty="0" smtClean="0"/>
              <a:t> </a:t>
            </a:r>
            <a:r>
              <a:rPr lang="en-GB" dirty="0" err="1" smtClean="0"/>
              <a:t>mozak</a:t>
            </a:r>
            <a:r>
              <a:rPr lang="en-GB" dirty="0" smtClean="0"/>
              <a:t> </a:t>
            </a:r>
            <a:r>
              <a:rPr lang="en-GB" dirty="0" err="1" smtClean="0"/>
              <a:t>bebe</a:t>
            </a:r>
            <a:r>
              <a:rPr lang="en-GB" dirty="0" smtClean="0"/>
              <a:t> </a:t>
            </a:r>
            <a:r>
              <a:rPr lang="en-GB" dirty="0" err="1" smtClean="0"/>
              <a:t>postaje</a:t>
            </a:r>
            <a:r>
              <a:rPr lang="en-GB" dirty="0" smtClean="0"/>
              <a:t> </a:t>
            </a:r>
            <a:r>
              <a:rPr lang="en-GB" dirty="0" err="1" smtClean="0"/>
              <a:t>gladak</a:t>
            </a:r>
            <a:r>
              <a:rPr lang="en-GB" dirty="0" smtClean="0"/>
              <a:t> </a:t>
            </a:r>
            <a:r>
              <a:rPr lang="en-GB" dirty="0" err="1" smtClean="0"/>
              <a:t>i</a:t>
            </a:r>
            <a:r>
              <a:rPr lang="en-GB" dirty="0" smtClean="0"/>
              <a:t> </a:t>
            </a:r>
            <a:r>
              <a:rPr lang="en-GB" dirty="0" err="1" smtClean="0"/>
              <a:t>tamniji</a:t>
            </a:r>
            <a:r>
              <a:rPr lang="en-GB" dirty="0" smtClean="0"/>
              <a:t>, a do toga </a:t>
            </a:r>
            <a:r>
              <a:rPr lang="en-GB" dirty="0" err="1" smtClean="0"/>
              <a:t>dolazi</a:t>
            </a:r>
            <a:r>
              <a:rPr lang="en-GB" dirty="0" smtClean="0"/>
              <a:t> </a:t>
            </a:r>
            <a:r>
              <a:rPr lang="en-GB" dirty="0" err="1" smtClean="0"/>
              <a:t>jer</a:t>
            </a:r>
            <a:r>
              <a:rPr lang="en-GB" dirty="0" smtClean="0"/>
              <a:t> </a:t>
            </a:r>
            <a:r>
              <a:rPr lang="en-GB" dirty="0" err="1" smtClean="0"/>
              <a:t>ima</a:t>
            </a:r>
            <a:r>
              <a:rPr lang="en-GB" dirty="0" smtClean="0"/>
              <a:t> </a:t>
            </a:r>
            <a:r>
              <a:rPr lang="en-GB" dirty="0" err="1" smtClean="0"/>
              <a:t>znatno</a:t>
            </a:r>
            <a:r>
              <a:rPr lang="en-GB" dirty="0" smtClean="0"/>
              <a:t> </a:t>
            </a:r>
            <a:r>
              <a:rPr lang="en-GB" dirty="0" err="1" smtClean="0"/>
              <a:t>manje</a:t>
            </a:r>
            <a:r>
              <a:rPr lang="en-GB" dirty="0" smtClean="0"/>
              <a:t> </a:t>
            </a:r>
            <a:r>
              <a:rPr lang="en-GB" dirty="0" err="1" smtClean="0"/>
              <a:t>bele</a:t>
            </a:r>
            <a:r>
              <a:rPr lang="en-GB" dirty="0" smtClean="0"/>
              <a:t> </a:t>
            </a:r>
            <a:r>
              <a:rPr lang="en-GB" dirty="0" err="1" smtClean="0"/>
              <a:t>materije</a:t>
            </a:r>
            <a:r>
              <a:rPr lang="en-GB" dirty="0" smtClean="0"/>
              <a:t>. </a:t>
            </a:r>
            <a:r>
              <a:rPr lang="vi-VN" dirty="0" smtClean="0"/>
              <a:t>Ljubljenje u vašem mozgu pravi hemijsku reakciju i između ostalog pojačano lučenje hormona oksitocina.</a:t>
            </a:r>
            <a:endParaRPr lang="en-GB" dirty="0"/>
          </a:p>
        </p:txBody>
      </p:sp>
      <p:pic>
        <p:nvPicPr>
          <p:cNvPr id="1026" name="Picture 2" descr="C:\Users\AS\Desktop\69452741_1183743401810110_7863507368565276672_n.jpg"/>
          <p:cNvPicPr>
            <a:picLocks noGrp="1" noChangeAspect="1" noChangeArrowheads="1"/>
          </p:cNvPicPr>
          <p:nvPr>
            <p:ph sz="half" idx="1"/>
          </p:nvPr>
        </p:nvPicPr>
        <p:blipFill>
          <a:blip r:embed="rId2" cstate="print"/>
          <a:srcRect/>
          <a:stretch>
            <a:fillRect/>
          </a:stretch>
        </p:blipFill>
        <p:spPr bwMode="auto">
          <a:xfrm>
            <a:off x="457200" y="908720"/>
            <a:ext cx="4038600" cy="5544616"/>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err="1" smtClean="0"/>
              <a:t>Što</a:t>
            </a:r>
            <a:r>
              <a:rPr lang="en-GB" sz="3200" dirty="0" smtClean="0"/>
              <a:t> </a:t>
            </a:r>
            <a:r>
              <a:rPr lang="en-GB" sz="3200" dirty="0" err="1" smtClean="0"/>
              <a:t>nam</a:t>
            </a:r>
            <a:r>
              <a:rPr lang="en-GB" sz="3200" dirty="0" smtClean="0"/>
              <a:t> je </a:t>
            </a:r>
            <a:r>
              <a:rPr lang="en-GB" sz="3200" dirty="0" err="1" smtClean="0"/>
              <a:t>sve</a:t>
            </a:r>
            <a:r>
              <a:rPr lang="en-GB" sz="3200" dirty="0" smtClean="0"/>
              <a:t> </a:t>
            </a:r>
            <a:r>
              <a:rPr lang="en-GB" sz="3200" dirty="0" err="1" smtClean="0"/>
              <a:t>potrebno</a:t>
            </a:r>
            <a:r>
              <a:rPr lang="en-GB" sz="3200" dirty="0" smtClean="0"/>
              <a:t> </a:t>
            </a:r>
            <a:r>
              <a:rPr lang="en-GB" sz="3200" dirty="0" err="1" smtClean="0"/>
              <a:t>za</a:t>
            </a:r>
            <a:r>
              <a:rPr lang="en-GB" sz="3200" dirty="0" smtClean="0"/>
              <a:t> </a:t>
            </a:r>
            <a:r>
              <a:rPr lang="en-GB" sz="3200" dirty="0" err="1" smtClean="0"/>
              <a:t>kvalitetan</a:t>
            </a:r>
            <a:r>
              <a:rPr lang="en-GB" sz="3200" dirty="0" smtClean="0"/>
              <a:t> </a:t>
            </a:r>
            <a:r>
              <a:rPr lang="en-GB" sz="3200" dirty="0" err="1" smtClean="0"/>
              <a:t>razvoj</a:t>
            </a:r>
            <a:r>
              <a:rPr lang="en-GB" sz="3200" dirty="0" smtClean="0"/>
              <a:t/>
            </a:r>
            <a:br>
              <a:rPr lang="en-GB" sz="3200" dirty="0" smtClean="0"/>
            </a:br>
            <a:endParaRPr lang="en-GB" sz="3200" dirty="0"/>
          </a:p>
        </p:txBody>
      </p:sp>
      <p:sp>
        <p:nvSpPr>
          <p:cNvPr id="3" name="Content Placeholder 2"/>
          <p:cNvSpPr>
            <a:spLocks noGrp="1"/>
          </p:cNvSpPr>
          <p:nvPr>
            <p:ph idx="1"/>
          </p:nvPr>
        </p:nvSpPr>
        <p:spPr>
          <a:xfrm>
            <a:off x="457200" y="1600200"/>
            <a:ext cx="8229600" cy="4925144"/>
          </a:xfrm>
        </p:spPr>
        <p:txBody>
          <a:bodyPr>
            <a:normAutofit fontScale="62500" lnSpcReduction="20000"/>
          </a:bodyPr>
          <a:lstStyle/>
          <a:p>
            <a:r>
              <a:rPr lang="en-GB" dirty="0" err="1" smtClean="0"/>
              <a:t>Iz</a:t>
            </a:r>
            <a:r>
              <a:rPr lang="en-GB" dirty="0" smtClean="0"/>
              <a:t> </a:t>
            </a:r>
            <a:r>
              <a:rPr lang="en-GB" dirty="0" err="1"/>
              <a:t>dosadašnjih</a:t>
            </a:r>
            <a:r>
              <a:rPr lang="en-GB" dirty="0"/>
              <a:t> </a:t>
            </a:r>
            <a:r>
              <a:rPr lang="en-GB" dirty="0" err="1"/>
              <a:t>istraživanja</a:t>
            </a:r>
            <a:r>
              <a:rPr lang="en-GB" dirty="0"/>
              <a:t> </a:t>
            </a:r>
            <a:r>
              <a:rPr lang="en-GB" dirty="0" err="1"/>
              <a:t>može</a:t>
            </a:r>
            <a:r>
              <a:rPr lang="en-GB" dirty="0"/>
              <a:t> se </a:t>
            </a:r>
            <a:r>
              <a:rPr lang="en-GB" dirty="0" err="1"/>
              <a:t>izdvojiti</a:t>
            </a:r>
            <a:r>
              <a:rPr lang="en-GB" dirty="0"/>
              <a:t> </a:t>
            </a:r>
            <a:r>
              <a:rPr lang="en-GB" dirty="0" err="1"/>
              <a:t>deset</a:t>
            </a:r>
            <a:r>
              <a:rPr lang="en-GB" dirty="0"/>
              <a:t> </a:t>
            </a:r>
            <a:r>
              <a:rPr lang="en-GB" dirty="0" err="1" smtClean="0"/>
              <a:t>činilaca</a:t>
            </a:r>
            <a:r>
              <a:rPr lang="en-GB" dirty="0" smtClean="0"/>
              <a:t> </a:t>
            </a:r>
            <a:r>
              <a:rPr lang="en-GB" dirty="0" err="1"/>
              <a:t>koje</a:t>
            </a:r>
            <a:r>
              <a:rPr lang="en-GB" dirty="0"/>
              <a:t> </a:t>
            </a:r>
            <a:r>
              <a:rPr lang="en-GB" dirty="0" err="1"/>
              <a:t>svako</a:t>
            </a:r>
            <a:r>
              <a:rPr lang="en-GB" dirty="0"/>
              <a:t> </a:t>
            </a:r>
            <a:r>
              <a:rPr lang="en-GB" dirty="0" err="1" smtClean="0"/>
              <a:t>dete</a:t>
            </a:r>
            <a:r>
              <a:rPr lang="en-GB" dirty="0" smtClean="0"/>
              <a:t> </a:t>
            </a:r>
            <a:r>
              <a:rPr lang="en-GB" dirty="0" err="1"/>
              <a:t>treba</a:t>
            </a:r>
            <a:r>
              <a:rPr lang="en-GB" dirty="0"/>
              <a:t> </a:t>
            </a:r>
            <a:r>
              <a:rPr lang="en-GB" dirty="0" err="1"/>
              <a:t>za</a:t>
            </a:r>
            <a:r>
              <a:rPr lang="en-GB" dirty="0"/>
              <a:t> </a:t>
            </a:r>
            <a:r>
              <a:rPr lang="en-GB" dirty="0" err="1"/>
              <a:t>kvalitetan</a:t>
            </a:r>
            <a:r>
              <a:rPr lang="en-GB" dirty="0"/>
              <a:t> </a:t>
            </a:r>
            <a:r>
              <a:rPr lang="en-GB" dirty="0" err="1"/>
              <a:t>psihosocijalni</a:t>
            </a:r>
            <a:r>
              <a:rPr lang="en-GB" dirty="0"/>
              <a:t> </a:t>
            </a:r>
            <a:r>
              <a:rPr lang="en-GB" dirty="0" err="1"/>
              <a:t>razvoj</a:t>
            </a:r>
            <a:r>
              <a:rPr lang="en-GB" dirty="0"/>
              <a:t>. </a:t>
            </a:r>
            <a:endParaRPr lang="en-GB" dirty="0" smtClean="0"/>
          </a:p>
          <a:p>
            <a:r>
              <a:rPr lang="en-GB" dirty="0" err="1" smtClean="0"/>
              <a:t>Za</a:t>
            </a:r>
            <a:r>
              <a:rPr lang="en-GB" dirty="0" smtClean="0"/>
              <a:t> </a:t>
            </a:r>
            <a:r>
              <a:rPr lang="en-GB" dirty="0" err="1"/>
              <a:t>razvoj</a:t>
            </a:r>
            <a:r>
              <a:rPr lang="en-GB" dirty="0"/>
              <a:t> </a:t>
            </a:r>
            <a:r>
              <a:rPr lang="en-GB" dirty="0" err="1" smtClean="0"/>
              <a:t>detetovih</a:t>
            </a:r>
            <a:r>
              <a:rPr lang="en-GB" dirty="0" smtClean="0"/>
              <a:t> </a:t>
            </a:r>
            <a:r>
              <a:rPr lang="en-GB" dirty="0" err="1"/>
              <a:t>potencijala</a:t>
            </a:r>
            <a:r>
              <a:rPr lang="en-GB" dirty="0"/>
              <a:t> </a:t>
            </a:r>
            <a:r>
              <a:rPr lang="en-GB" dirty="0" err="1"/>
              <a:t>bitno</a:t>
            </a:r>
            <a:r>
              <a:rPr lang="en-GB" dirty="0"/>
              <a:t> mu je </a:t>
            </a:r>
            <a:r>
              <a:rPr lang="en-GB" dirty="0" err="1"/>
              <a:t>od</a:t>
            </a:r>
            <a:r>
              <a:rPr lang="en-GB" dirty="0"/>
              <a:t> </a:t>
            </a:r>
            <a:r>
              <a:rPr lang="en-GB" dirty="0" err="1"/>
              <a:t>prvog</a:t>
            </a:r>
            <a:r>
              <a:rPr lang="en-GB" dirty="0"/>
              <a:t> </a:t>
            </a:r>
            <a:r>
              <a:rPr lang="en-GB" dirty="0" err="1"/>
              <a:t>dana</a:t>
            </a:r>
            <a:r>
              <a:rPr lang="en-GB" dirty="0"/>
              <a:t> </a:t>
            </a:r>
            <a:r>
              <a:rPr lang="en-GB" dirty="0" err="1"/>
              <a:t>omogućiti</a:t>
            </a:r>
            <a:r>
              <a:rPr lang="en-GB" dirty="0"/>
              <a:t> </a:t>
            </a:r>
            <a:r>
              <a:rPr lang="en-GB" b="1" dirty="0" err="1"/>
              <a:t>interakcije</a:t>
            </a:r>
            <a:r>
              <a:rPr lang="en-GB" dirty="0"/>
              <a:t> s </a:t>
            </a:r>
            <a:r>
              <a:rPr lang="en-GB" dirty="0" err="1"/>
              <a:t>odraslima</a:t>
            </a:r>
            <a:r>
              <a:rPr lang="en-GB" dirty="0"/>
              <a:t> (</a:t>
            </a:r>
            <a:r>
              <a:rPr lang="en-GB" dirty="0" err="1"/>
              <a:t>prvenstveno</a:t>
            </a:r>
            <a:r>
              <a:rPr lang="en-GB" dirty="0"/>
              <a:t> </a:t>
            </a:r>
            <a:r>
              <a:rPr lang="en-GB" dirty="0" err="1"/>
              <a:t>majkom</a:t>
            </a:r>
            <a:r>
              <a:rPr lang="en-GB" dirty="0"/>
              <a:t>) </a:t>
            </a:r>
            <a:r>
              <a:rPr lang="en-GB" dirty="0" err="1"/>
              <a:t>pune</a:t>
            </a:r>
            <a:r>
              <a:rPr lang="en-GB" dirty="0"/>
              <a:t> </a:t>
            </a:r>
            <a:r>
              <a:rPr lang="en-GB" dirty="0" err="1" smtClean="0"/>
              <a:t>razumevanja</a:t>
            </a:r>
            <a:r>
              <a:rPr lang="en-GB" dirty="0" smtClean="0"/>
              <a:t> </a:t>
            </a:r>
            <a:r>
              <a:rPr lang="en-GB" dirty="0" err="1" smtClean="0"/>
              <a:t>detetovih</a:t>
            </a:r>
            <a:r>
              <a:rPr lang="en-GB" dirty="0" smtClean="0"/>
              <a:t> </a:t>
            </a:r>
            <a:r>
              <a:rPr lang="en-GB" dirty="0" err="1"/>
              <a:t>potreba</a:t>
            </a:r>
            <a:r>
              <a:rPr lang="en-GB" dirty="0"/>
              <a:t> </a:t>
            </a:r>
            <a:r>
              <a:rPr lang="en-GB" dirty="0" err="1"/>
              <a:t>i</a:t>
            </a:r>
            <a:r>
              <a:rPr lang="en-GB" dirty="0"/>
              <a:t> </a:t>
            </a:r>
            <a:r>
              <a:rPr lang="en-GB" dirty="0" err="1" smtClean="0"/>
              <a:t>adekvatnog</a:t>
            </a:r>
            <a:r>
              <a:rPr lang="en-GB" dirty="0" smtClean="0"/>
              <a:t> </a:t>
            </a:r>
            <a:r>
              <a:rPr lang="en-GB" dirty="0" err="1" smtClean="0"/>
              <a:t>reagovanja</a:t>
            </a:r>
            <a:r>
              <a:rPr lang="en-GB" dirty="0" smtClean="0"/>
              <a:t> </a:t>
            </a:r>
            <a:r>
              <a:rPr lang="en-GB" dirty="0" err="1"/>
              <a:t>na</a:t>
            </a:r>
            <a:r>
              <a:rPr lang="en-GB" dirty="0"/>
              <a:t> </a:t>
            </a:r>
            <a:r>
              <a:rPr lang="en-GB" dirty="0" err="1"/>
              <a:t>njih</a:t>
            </a:r>
            <a:r>
              <a:rPr lang="en-GB" dirty="0"/>
              <a:t>. </a:t>
            </a:r>
            <a:r>
              <a:rPr lang="en-GB" b="1" dirty="0" err="1"/>
              <a:t>Dodir</a:t>
            </a:r>
            <a:r>
              <a:rPr lang="en-GB" dirty="0"/>
              <a:t> se </a:t>
            </a:r>
            <a:r>
              <a:rPr lang="en-GB" dirty="0" err="1"/>
              <a:t>smatra</a:t>
            </a:r>
            <a:r>
              <a:rPr lang="en-GB" dirty="0"/>
              <a:t> </a:t>
            </a:r>
            <a:r>
              <a:rPr lang="en-GB" dirty="0" err="1"/>
              <a:t>prvim</a:t>
            </a:r>
            <a:r>
              <a:rPr lang="en-GB" dirty="0"/>
              <a:t> </a:t>
            </a:r>
            <a:r>
              <a:rPr lang="en-GB" dirty="0" err="1"/>
              <a:t>signalom</a:t>
            </a:r>
            <a:r>
              <a:rPr lang="en-GB" dirty="0"/>
              <a:t> </a:t>
            </a:r>
            <a:r>
              <a:rPr lang="en-GB" dirty="0" err="1"/>
              <a:t>koji</a:t>
            </a:r>
            <a:r>
              <a:rPr lang="en-GB" dirty="0"/>
              <a:t> </a:t>
            </a:r>
            <a:r>
              <a:rPr lang="en-GB" dirty="0" err="1" smtClean="0"/>
              <a:t>detetu</a:t>
            </a:r>
            <a:r>
              <a:rPr lang="en-GB" dirty="0" smtClean="0"/>
              <a:t> </a:t>
            </a:r>
            <a:r>
              <a:rPr lang="en-GB" dirty="0" err="1"/>
              <a:t>poručuje</a:t>
            </a:r>
            <a:r>
              <a:rPr lang="en-GB" dirty="0"/>
              <a:t> </a:t>
            </a:r>
            <a:r>
              <a:rPr lang="en-GB" dirty="0" err="1"/>
              <a:t>da</a:t>
            </a:r>
            <a:r>
              <a:rPr lang="en-GB" dirty="0"/>
              <a:t> je </a:t>
            </a:r>
            <a:r>
              <a:rPr lang="en-GB" dirty="0" err="1"/>
              <a:t>voljeno</a:t>
            </a:r>
            <a:r>
              <a:rPr lang="en-GB" dirty="0"/>
              <a:t> </a:t>
            </a:r>
            <a:r>
              <a:rPr lang="en-GB" dirty="0" err="1"/>
              <a:t>i</a:t>
            </a:r>
            <a:r>
              <a:rPr lang="en-GB" dirty="0"/>
              <a:t> time </a:t>
            </a:r>
            <a:r>
              <a:rPr lang="en-GB" dirty="0" err="1"/>
              <a:t>potiče</a:t>
            </a:r>
            <a:r>
              <a:rPr lang="en-GB" dirty="0"/>
              <a:t> </a:t>
            </a:r>
            <a:r>
              <a:rPr lang="en-GB" dirty="0" err="1"/>
              <a:t>stvaranje</a:t>
            </a:r>
            <a:r>
              <a:rPr lang="en-GB" dirty="0"/>
              <a:t> </a:t>
            </a:r>
            <a:r>
              <a:rPr lang="en-GB" dirty="0" err="1"/>
              <a:t>sinapsi</a:t>
            </a:r>
            <a:r>
              <a:rPr lang="en-GB" dirty="0"/>
              <a:t> u </a:t>
            </a:r>
            <a:r>
              <a:rPr lang="en-GB" dirty="0" err="1"/>
              <a:t>njegovu</a:t>
            </a:r>
            <a:r>
              <a:rPr lang="en-GB" dirty="0"/>
              <a:t> </a:t>
            </a:r>
            <a:r>
              <a:rPr lang="en-GB" dirty="0" err="1"/>
              <a:t>mozgu</a:t>
            </a:r>
            <a:r>
              <a:rPr lang="en-GB" dirty="0"/>
              <a:t>. </a:t>
            </a:r>
            <a:r>
              <a:rPr lang="en-GB" b="1" dirty="0" err="1"/>
              <a:t>Stabilna</a:t>
            </a:r>
            <a:r>
              <a:rPr lang="en-GB" b="1" dirty="0"/>
              <a:t> </a:t>
            </a:r>
            <a:r>
              <a:rPr lang="en-GB" b="1" dirty="0" err="1"/>
              <a:t>i</a:t>
            </a:r>
            <a:r>
              <a:rPr lang="en-GB" b="1" dirty="0"/>
              <a:t> </a:t>
            </a:r>
            <a:r>
              <a:rPr lang="en-GB" b="1" dirty="0" err="1"/>
              <a:t>predvidljiva</a:t>
            </a:r>
            <a:r>
              <a:rPr lang="en-GB" b="1" dirty="0"/>
              <a:t> </a:t>
            </a:r>
            <a:r>
              <a:rPr lang="en-GB" b="1" dirty="0" err="1"/>
              <a:t>atmosfera</a:t>
            </a:r>
            <a:r>
              <a:rPr lang="en-GB" dirty="0"/>
              <a:t> </a:t>
            </a:r>
            <a:r>
              <a:rPr lang="en-GB" dirty="0" err="1" smtClean="0"/>
              <a:t>detetu</a:t>
            </a:r>
            <a:r>
              <a:rPr lang="en-GB" dirty="0" smtClean="0"/>
              <a:t> </a:t>
            </a:r>
            <a:r>
              <a:rPr lang="en-GB" dirty="0" err="1"/>
              <a:t>pruža</a:t>
            </a:r>
            <a:r>
              <a:rPr lang="en-GB" dirty="0"/>
              <a:t> </a:t>
            </a:r>
            <a:r>
              <a:rPr lang="en-GB" dirty="0" err="1" smtClean="0"/>
              <a:t>osećaj</a:t>
            </a:r>
            <a:r>
              <a:rPr lang="en-GB" dirty="0" smtClean="0"/>
              <a:t> </a:t>
            </a:r>
            <a:r>
              <a:rPr lang="en-GB" dirty="0" err="1"/>
              <a:t>sigurnosti</a:t>
            </a:r>
            <a:r>
              <a:rPr lang="en-GB" dirty="0"/>
              <a:t> </a:t>
            </a:r>
            <a:r>
              <a:rPr lang="en-GB" dirty="0" err="1"/>
              <a:t>i</a:t>
            </a:r>
            <a:r>
              <a:rPr lang="en-GB" dirty="0"/>
              <a:t> </a:t>
            </a:r>
            <a:r>
              <a:rPr lang="en-GB" dirty="0" err="1"/>
              <a:t>omogućuje</a:t>
            </a:r>
            <a:r>
              <a:rPr lang="en-GB" dirty="0"/>
              <a:t> mu </a:t>
            </a:r>
            <a:r>
              <a:rPr lang="en-GB" dirty="0" err="1"/>
              <a:t>razvoj</a:t>
            </a:r>
            <a:r>
              <a:rPr lang="en-GB" dirty="0"/>
              <a:t> </a:t>
            </a:r>
            <a:r>
              <a:rPr lang="en-GB" dirty="0" err="1"/>
              <a:t>znatiželje</a:t>
            </a:r>
            <a:r>
              <a:rPr lang="en-GB" dirty="0"/>
              <a:t> </a:t>
            </a:r>
            <a:r>
              <a:rPr lang="en-GB" dirty="0" err="1"/>
              <a:t>za</a:t>
            </a:r>
            <a:r>
              <a:rPr lang="en-GB" dirty="0"/>
              <a:t> </a:t>
            </a:r>
            <a:r>
              <a:rPr lang="en-GB" dirty="0" err="1"/>
              <a:t>okolinu</a:t>
            </a:r>
            <a:r>
              <a:rPr lang="en-GB" dirty="0"/>
              <a:t>. </a:t>
            </a:r>
            <a:r>
              <a:rPr lang="en-GB" b="1" dirty="0" err="1"/>
              <a:t>Sigurno</a:t>
            </a:r>
            <a:r>
              <a:rPr lang="en-GB" b="1" dirty="0"/>
              <a:t> </a:t>
            </a:r>
            <a:r>
              <a:rPr lang="en-GB" b="1" dirty="0" err="1"/>
              <a:t>i</a:t>
            </a:r>
            <a:r>
              <a:rPr lang="en-GB" b="1" dirty="0"/>
              <a:t> </a:t>
            </a:r>
            <a:r>
              <a:rPr lang="en-GB" b="1" dirty="0" err="1"/>
              <a:t>zdravo</a:t>
            </a:r>
            <a:r>
              <a:rPr lang="en-GB" b="1" dirty="0"/>
              <a:t> </a:t>
            </a:r>
            <a:r>
              <a:rPr lang="en-GB" b="1" dirty="0" err="1"/>
              <a:t>okruženj</a:t>
            </a:r>
            <a:r>
              <a:rPr lang="en-GB" dirty="0" err="1"/>
              <a:t>e</a:t>
            </a:r>
            <a:r>
              <a:rPr lang="en-GB" dirty="0"/>
              <a:t> </a:t>
            </a:r>
            <a:r>
              <a:rPr lang="en-GB" dirty="0" err="1"/>
              <a:t>omogućuje</a:t>
            </a:r>
            <a:r>
              <a:rPr lang="en-GB" dirty="0"/>
              <a:t> </a:t>
            </a:r>
            <a:r>
              <a:rPr lang="en-GB" dirty="0" err="1" smtClean="0"/>
              <a:t>detetu</a:t>
            </a:r>
            <a:r>
              <a:rPr lang="en-GB" dirty="0" smtClean="0"/>
              <a:t> </a:t>
            </a:r>
            <a:r>
              <a:rPr lang="en-GB" dirty="0" err="1"/>
              <a:t>zdrav</a:t>
            </a:r>
            <a:r>
              <a:rPr lang="en-GB" dirty="0"/>
              <a:t> </a:t>
            </a:r>
            <a:r>
              <a:rPr lang="en-GB" dirty="0" err="1"/>
              <a:t>i</a:t>
            </a:r>
            <a:r>
              <a:rPr lang="en-GB" dirty="0"/>
              <a:t> </a:t>
            </a:r>
            <a:r>
              <a:rPr lang="en-GB" dirty="0" err="1"/>
              <a:t>neometan</a:t>
            </a:r>
            <a:r>
              <a:rPr lang="en-GB" dirty="0"/>
              <a:t> </a:t>
            </a:r>
            <a:r>
              <a:rPr lang="en-GB" dirty="0" err="1"/>
              <a:t>razvoj</a:t>
            </a:r>
            <a:r>
              <a:rPr lang="en-GB" dirty="0"/>
              <a:t>. </a:t>
            </a:r>
            <a:r>
              <a:rPr lang="en-GB" dirty="0" err="1"/>
              <a:t>Majka</a:t>
            </a:r>
            <a:r>
              <a:rPr lang="en-GB" dirty="0"/>
              <a:t> </a:t>
            </a:r>
            <a:r>
              <a:rPr lang="en-GB" dirty="0" err="1"/>
              <a:t>koja</a:t>
            </a:r>
            <a:r>
              <a:rPr lang="en-GB" dirty="0"/>
              <a:t> </a:t>
            </a:r>
            <a:r>
              <a:rPr lang="en-GB" dirty="0" err="1"/>
              <a:t>pokazuje</a:t>
            </a:r>
            <a:r>
              <a:rPr lang="en-GB" dirty="0"/>
              <a:t> </a:t>
            </a:r>
            <a:r>
              <a:rPr lang="en-GB" b="1" dirty="0" err="1"/>
              <a:t>samopouzdanje</a:t>
            </a:r>
            <a:r>
              <a:rPr lang="en-GB" dirty="0"/>
              <a:t> </a:t>
            </a:r>
            <a:r>
              <a:rPr lang="en-GB" dirty="0" err="1"/>
              <a:t>i</a:t>
            </a:r>
            <a:r>
              <a:rPr lang="en-GB" dirty="0"/>
              <a:t> </a:t>
            </a:r>
            <a:r>
              <a:rPr lang="en-GB" dirty="0" err="1"/>
              <a:t>vlada</a:t>
            </a:r>
            <a:r>
              <a:rPr lang="en-GB" dirty="0"/>
              <a:t> </a:t>
            </a:r>
            <a:r>
              <a:rPr lang="en-GB" dirty="0" err="1"/>
              <a:t>situacijom</a:t>
            </a:r>
            <a:r>
              <a:rPr lang="en-GB" dirty="0"/>
              <a:t> </a:t>
            </a:r>
            <a:r>
              <a:rPr lang="en-GB" dirty="0" err="1"/>
              <a:t>naučit</a:t>
            </a:r>
            <a:r>
              <a:rPr lang="en-GB" dirty="0"/>
              <a:t> </a:t>
            </a:r>
            <a:r>
              <a:rPr lang="en-GB" dirty="0" err="1"/>
              <a:t>će</a:t>
            </a:r>
            <a:r>
              <a:rPr lang="en-GB" dirty="0"/>
              <a:t> </a:t>
            </a:r>
            <a:r>
              <a:rPr lang="en-GB" dirty="0" err="1" smtClean="0"/>
              <a:t>dete</a:t>
            </a:r>
            <a:r>
              <a:rPr lang="en-GB" dirty="0" smtClean="0"/>
              <a:t> </a:t>
            </a:r>
            <a:r>
              <a:rPr lang="en-GB" dirty="0" err="1"/>
              <a:t>da</a:t>
            </a:r>
            <a:r>
              <a:rPr lang="en-GB" dirty="0"/>
              <a:t> </a:t>
            </a:r>
            <a:r>
              <a:rPr lang="en-GB" dirty="0" err="1"/>
              <a:t>ovlada</a:t>
            </a:r>
            <a:r>
              <a:rPr lang="en-GB" dirty="0"/>
              <a:t> </a:t>
            </a:r>
            <a:r>
              <a:rPr lang="en-GB" dirty="0" err="1"/>
              <a:t>svojim</a:t>
            </a:r>
            <a:r>
              <a:rPr lang="en-GB" dirty="0"/>
              <a:t> </a:t>
            </a:r>
            <a:r>
              <a:rPr lang="en-GB" dirty="0" err="1"/>
              <a:t>emocijama</a:t>
            </a:r>
            <a:r>
              <a:rPr lang="en-GB" dirty="0"/>
              <a:t>. </a:t>
            </a:r>
            <a:r>
              <a:rPr lang="en-GB" b="1" dirty="0" err="1"/>
              <a:t>Kvalitetna</a:t>
            </a:r>
            <a:r>
              <a:rPr lang="en-GB" b="1" dirty="0"/>
              <a:t> </a:t>
            </a:r>
            <a:r>
              <a:rPr lang="en-GB" b="1" dirty="0" err="1"/>
              <a:t>briga</a:t>
            </a:r>
            <a:r>
              <a:rPr lang="en-GB" dirty="0"/>
              <a:t> </a:t>
            </a:r>
            <a:r>
              <a:rPr lang="en-GB" dirty="0" err="1"/>
              <a:t>za</a:t>
            </a:r>
            <a:r>
              <a:rPr lang="en-GB" dirty="0"/>
              <a:t> </a:t>
            </a:r>
            <a:r>
              <a:rPr lang="en-GB" dirty="0" err="1" smtClean="0"/>
              <a:t>decu</a:t>
            </a:r>
            <a:r>
              <a:rPr lang="en-GB" dirty="0" smtClean="0"/>
              <a:t> </a:t>
            </a:r>
            <a:r>
              <a:rPr lang="en-GB" dirty="0"/>
              <a:t>u </a:t>
            </a:r>
            <a:r>
              <a:rPr lang="en-GB" dirty="0" err="1"/>
              <a:t>jaslicama</a:t>
            </a:r>
            <a:r>
              <a:rPr lang="en-GB" dirty="0"/>
              <a:t> </a:t>
            </a:r>
            <a:r>
              <a:rPr lang="en-GB" dirty="0" err="1"/>
              <a:t>i</a:t>
            </a:r>
            <a:r>
              <a:rPr lang="en-GB" dirty="0"/>
              <a:t> </a:t>
            </a:r>
            <a:r>
              <a:rPr lang="en-GB" dirty="0" err="1"/>
              <a:t>vrtićima</a:t>
            </a:r>
            <a:r>
              <a:rPr lang="en-GB" dirty="0"/>
              <a:t>, s </a:t>
            </a:r>
            <a:r>
              <a:rPr lang="en-GB" dirty="0" err="1"/>
              <a:t>barem</a:t>
            </a:r>
            <a:r>
              <a:rPr lang="en-GB" dirty="0"/>
              <a:t> </a:t>
            </a:r>
            <a:r>
              <a:rPr lang="en-GB" dirty="0" err="1"/>
              <a:t>jednom</a:t>
            </a:r>
            <a:r>
              <a:rPr lang="en-GB" dirty="0"/>
              <a:t> </a:t>
            </a:r>
            <a:r>
              <a:rPr lang="en-GB" dirty="0" err="1" smtClean="0"/>
              <a:t>vaspitačicom</a:t>
            </a:r>
            <a:r>
              <a:rPr lang="en-GB" dirty="0" smtClean="0"/>
              <a:t> </a:t>
            </a:r>
            <a:r>
              <a:rPr lang="en-GB" dirty="0" err="1"/>
              <a:t>na</a:t>
            </a:r>
            <a:r>
              <a:rPr lang="en-GB" dirty="0"/>
              <a:t> </a:t>
            </a:r>
            <a:r>
              <a:rPr lang="en-GB" dirty="0" err="1"/>
              <a:t>troje</a:t>
            </a:r>
            <a:r>
              <a:rPr lang="en-GB" dirty="0"/>
              <a:t> </a:t>
            </a:r>
            <a:r>
              <a:rPr lang="en-GB" dirty="0" err="1"/>
              <a:t>dojenčadi</a:t>
            </a:r>
            <a:r>
              <a:rPr lang="en-GB" dirty="0"/>
              <a:t>, </a:t>
            </a:r>
            <a:r>
              <a:rPr lang="en-GB" dirty="0" err="1"/>
              <a:t>odnosno</a:t>
            </a:r>
            <a:r>
              <a:rPr lang="en-GB" dirty="0"/>
              <a:t> </a:t>
            </a:r>
            <a:r>
              <a:rPr lang="en-GB" dirty="0" err="1"/>
              <a:t>četvero</a:t>
            </a:r>
            <a:r>
              <a:rPr lang="en-GB" dirty="0"/>
              <a:t> male </a:t>
            </a:r>
            <a:r>
              <a:rPr lang="en-GB" dirty="0" err="1" smtClean="0"/>
              <a:t>dece</a:t>
            </a:r>
            <a:r>
              <a:rPr lang="en-GB" dirty="0"/>
              <a:t>, </a:t>
            </a:r>
            <a:r>
              <a:rPr lang="en-GB" dirty="0" err="1"/>
              <a:t>omogućit</a:t>
            </a:r>
            <a:r>
              <a:rPr lang="en-GB" dirty="0"/>
              <a:t> </a:t>
            </a:r>
            <a:r>
              <a:rPr lang="en-GB" dirty="0" err="1"/>
              <a:t>će</a:t>
            </a:r>
            <a:r>
              <a:rPr lang="en-GB" dirty="0"/>
              <a:t> </a:t>
            </a:r>
            <a:r>
              <a:rPr lang="en-GB" dirty="0" err="1"/>
              <a:t>svakom</a:t>
            </a:r>
            <a:r>
              <a:rPr lang="en-GB" dirty="0"/>
              <a:t> </a:t>
            </a:r>
            <a:r>
              <a:rPr lang="en-GB" dirty="0" err="1"/>
              <a:t>djetetu</a:t>
            </a:r>
            <a:r>
              <a:rPr lang="en-GB" dirty="0"/>
              <a:t> </a:t>
            </a:r>
            <a:r>
              <a:rPr lang="en-GB" dirty="0" err="1"/>
              <a:t>dobru</a:t>
            </a:r>
            <a:r>
              <a:rPr lang="en-GB" dirty="0"/>
              <a:t> </a:t>
            </a:r>
            <a:r>
              <a:rPr lang="en-GB" dirty="0" err="1"/>
              <a:t>socijalizaciju</a:t>
            </a:r>
            <a:r>
              <a:rPr lang="en-GB" dirty="0"/>
              <a:t>. </a:t>
            </a:r>
            <a:r>
              <a:rPr lang="en-GB" b="1" dirty="0" err="1"/>
              <a:t>Komunikacija</a:t>
            </a:r>
            <a:r>
              <a:rPr lang="en-GB" dirty="0"/>
              <a:t> s </a:t>
            </a:r>
            <a:r>
              <a:rPr lang="en-GB" dirty="0" err="1"/>
              <a:t>odraslima</a:t>
            </a:r>
            <a:r>
              <a:rPr lang="en-GB" dirty="0"/>
              <a:t> </a:t>
            </a:r>
            <a:r>
              <a:rPr lang="en-GB" dirty="0" err="1"/>
              <a:t>omogućit</a:t>
            </a:r>
            <a:r>
              <a:rPr lang="en-GB" dirty="0"/>
              <a:t> </a:t>
            </a:r>
            <a:r>
              <a:rPr lang="en-GB" dirty="0" err="1"/>
              <a:t>će</a:t>
            </a:r>
            <a:r>
              <a:rPr lang="en-GB" dirty="0"/>
              <a:t> </a:t>
            </a:r>
            <a:r>
              <a:rPr lang="en-GB" dirty="0" err="1"/>
              <a:t>dobar</a:t>
            </a:r>
            <a:r>
              <a:rPr lang="en-GB" dirty="0"/>
              <a:t> </a:t>
            </a:r>
            <a:r>
              <a:rPr lang="en-GB" dirty="0" err="1"/>
              <a:t>razvoj</a:t>
            </a:r>
            <a:r>
              <a:rPr lang="en-GB" dirty="0"/>
              <a:t> </a:t>
            </a:r>
            <a:r>
              <a:rPr lang="en-GB" dirty="0" err="1"/>
              <a:t>jezika</a:t>
            </a:r>
            <a:r>
              <a:rPr lang="en-GB" dirty="0"/>
              <a:t> </a:t>
            </a:r>
            <a:r>
              <a:rPr lang="en-GB" dirty="0" err="1"/>
              <a:t>samo</a:t>
            </a:r>
            <a:r>
              <a:rPr lang="en-GB" dirty="0"/>
              <a:t> </a:t>
            </a:r>
            <a:r>
              <a:rPr lang="en-GB" dirty="0" err="1"/>
              <a:t>ako</a:t>
            </a:r>
            <a:r>
              <a:rPr lang="en-GB" dirty="0"/>
              <a:t> se </a:t>
            </a:r>
            <a:r>
              <a:rPr lang="en-GB" dirty="0" err="1" smtClean="0"/>
              <a:t>dete</a:t>
            </a:r>
            <a:r>
              <a:rPr lang="en-GB" dirty="0" smtClean="0"/>
              <a:t> </a:t>
            </a:r>
            <a:r>
              <a:rPr lang="en-GB" dirty="0" err="1"/>
              <a:t>uključuje</a:t>
            </a:r>
            <a:r>
              <a:rPr lang="en-GB" dirty="0"/>
              <a:t> u </a:t>
            </a:r>
            <a:r>
              <a:rPr lang="en-GB" dirty="0" err="1"/>
              <a:t>razgovor</a:t>
            </a:r>
            <a:r>
              <a:rPr lang="en-GB" dirty="0"/>
              <a:t>. </a:t>
            </a:r>
            <a:r>
              <a:rPr lang="en-GB" dirty="0" err="1" smtClean="0"/>
              <a:t>Dete</a:t>
            </a:r>
            <a:r>
              <a:rPr lang="en-GB" dirty="0" smtClean="0"/>
              <a:t> </a:t>
            </a:r>
            <a:r>
              <a:rPr lang="en-GB" dirty="0" err="1"/>
              <a:t>sve</a:t>
            </a:r>
            <a:r>
              <a:rPr lang="en-GB" dirty="0"/>
              <a:t> </a:t>
            </a:r>
            <a:r>
              <a:rPr lang="en-GB" dirty="0" err="1"/>
              <a:t>uči</a:t>
            </a:r>
            <a:r>
              <a:rPr lang="en-GB" dirty="0"/>
              <a:t> </a:t>
            </a:r>
            <a:r>
              <a:rPr lang="en-GB" dirty="0" err="1"/>
              <a:t>kroz</a:t>
            </a:r>
            <a:r>
              <a:rPr lang="en-GB" dirty="0"/>
              <a:t> </a:t>
            </a:r>
            <a:r>
              <a:rPr lang="en-GB" b="1" dirty="0" err="1"/>
              <a:t>igru</a:t>
            </a:r>
            <a:r>
              <a:rPr lang="en-GB" dirty="0"/>
              <a:t>, </a:t>
            </a:r>
            <a:r>
              <a:rPr lang="en-GB" dirty="0" err="1"/>
              <a:t>ali</a:t>
            </a:r>
            <a:r>
              <a:rPr lang="en-GB" dirty="0"/>
              <a:t> </a:t>
            </a:r>
            <a:r>
              <a:rPr lang="en-GB" dirty="0" err="1"/>
              <a:t>pritom</a:t>
            </a:r>
            <a:r>
              <a:rPr lang="en-GB" dirty="0"/>
              <a:t> je </a:t>
            </a:r>
            <a:r>
              <a:rPr lang="en-GB" dirty="0" err="1"/>
              <a:t>važno</a:t>
            </a:r>
            <a:r>
              <a:rPr lang="en-GB" dirty="0"/>
              <a:t> </a:t>
            </a:r>
            <a:r>
              <a:rPr lang="en-GB" dirty="0" err="1"/>
              <a:t>naglasiti</a:t>
            </a:r>
            <a:r>
              <a:rPr lang="en-GB" dirty="0"/>
              <a:t> </a:t>
            </a:r>
            <a:r>
              <a:rPr lang="en-GB" dirty="0" err="1"/>
              <a:t>da</a:t>
            </a:r>
            <a:r>
              <a:rPr lang="en-GB" dirty="0"/>
              <a:t> </a:t>
            </a:r>
            <a:r>
              <a:rPr lang="en-GB" dirty="0" err="1"/>
              <a:t>nije</a:t>
            </a:r>
            <a:r>
              <a:rPr lang="en-GB" dirty="0"/>
              <a:t> </a:t>
            </a:r>
            <a:r>
              <a:rPr lang="en-GB" dirty="0" err="1"/>
              <a:t>igračka</a:t>
            </a:r>
            <a:r>
              <a:rPr lang="en-GB" dirty="0"/>
              <a:t> </a:t>
            </a:r>
            <a:r>
              <a:rPr lang="en-GB" dirty="0" err="1"/>
              <a:t>ono</a:t>
            </a:r>
            <a:r>
              <a:rPr lang="en-GB" dirty="0"/>
              <a:t> </a:t>
            </a:r>
            <a:r>
              <a:rPr lang="en-GB" dirty="0" err="1"/>
              <a:t>što</a:t>
            </a:r>
            <a:r>
              <a:rPr lang="en-GB" dirty="0"/>
              <a:t> </a:t>
            </a:r>
            <a:r>
              <a:rPr lang="en-GB" dirty="0" err="1" smtClean="0"/>
              <a:t>podstiče</a:t>
            </a:r>
            <a:r>
              <a:rPr lang="en-GB" dirty="0" smtClean="0"/>
              <a:t> </a:t>
            </a:r>
            <a:r>
              <a:rPr lang="en-GB" dirty="0" err="1"/>
              <a:t>razvoj</a:t>
            </a:r>
            <a:r>
              <a:rPr lang="en-GB" dirty="0"/>
              <a:t> </a:t>
            </a:r>
            <a:r>
              <a:rPr lang="en-GB" dirty="0" err="1"/>
              <a:t>mozga</a:t>
            </a:r>
            <a:r>
              <a:rPr lang="en-GB" dirty="0"/>
              <a:t>, </a:t>
            </a:r>
            <a:r>
              <a:rPr lang="en-GB" dirty="0" err="1"/>
              <a:t>već</a:t>
            </a:r>
            <a:r>
              <a:rPr lang="en-GB" dirty="0"/>
              <a:t> je to </a:t>
            </a:r>
            <a:r>
              <a:rPr lang="en-GB" dirty="0" err="1"/>
              <a:t>iskustvo</a:t>
            </a:r>
            <a:r>
              <a:rPr lang="en-GB" dirty="0"/>
              <a:t> </a:t>
            </a:r>
            <a:r>
              <a:rPr lang="en-GB" dirty="0" err="1"/>
              <a:t>igre</a:t>
            </a:r>
            <a:r>
              <a:rPr lang="en-GB" dirty="0"/>
              <a:t>. </a:t>
            </a:r>
            <a:r>
              <a:rPr lang="en-GB" dirty="0" err="1"/>
              <a:t>Posljednja</a:t>
            </a:r>
            <a:r>
              <a:rPr lang="en-GB" dirty="0"/>
              <a:t> </a:t>
            </a:r>
            <a:r>
              <a:rPr lang="en-GB" dirty="0" err="1"/>
              <a:t>dva</a:t>
            </a:r>
            <a:r>
              <a:rPr lang="en-GB" dirty="0"/>
              <a:t> </a:t>
            </a:r>
            <a:r>
              <a:rPr lang="en-GB" dirty="0" err="1" smtClean="0"/>
              <a:t>činioca</a:t>
            </a:r>
            <a:r>
              <a:rPr lang="en-GB" dirty="0" smtClean="0"/>
              <a:t> </a:t>
            </a:r>
            <a:r>
              <a:rPr lang="en-GB" dirty="0" err="1"/>
              <a:t>koja</a:t>
            </a:r>
            <a:r>
              <a:rPr lang="en-GB" dirty="0"/>
              <a:t> </a:t>
            </a:r>
            <a:r>
              <a:rPr lang="en-GB" dirty="0" err="1" smtClean="0"/>
              <a:t>podstiču</a:t>
            </a:r>
            <a:r>
              <a:rPr lang="en-GB" dirty="0" smtClean="0"/>
              <a:t> </a:t>
            </a:r>
            <a:r>
              <a:rPr lang="en-GB" dirty="0" err="1"/>
              <a:t>kvalitetan</a:t>
            </a:r>
            <a:r>
              <a:rPr lang="en-GB" dirty="0"/>
              <a:t> </a:t>
            </a:r>
            <a:r>
              <a:rPr lang="en-GB" dirty="0" err="1"/>
              <a:t>razvoj</a:t>
            </a:r>
            <a:r>
              <a:rPr lang="en-GB" dirty="0"/>
              <a:t> </a:t>
            </a:r>
            <a:r>
              <a:rPr lang="en-GB" dirty="0" err="1"/>
              <a:t>mozga</a:t>
            </a:r>
            <a:r>
              <a:rPr lang="en-GB" dirty="0"/>
              <a:t> </a:t>
            </a:r>
            <a:r>
              <a:rPr lang="en-GB" dirty="0" err="1"/>
              <a:t>su</a:t>
            </a:r>
            <a:r>
              <a:rPr lang="en-GB" dirty="0"/>
              <a:t> </a:t>
            </a:r>
            <a:r>
              <a:rPr lang="en-GB" b="1" dirty="0" err="1" smtClean="0"/>
              <a:t>muzika</a:t>
            </a:r>
            <a:r>
              <a:rPr lang="en-GB" dirty="0"/>
              <a:t> </a:t>
            </a:r>
            <a:r>
              <a:rPr lang="en-GB" dirty="0" err="1"/>
              <a:t>i</a:t>
            </a:r>
            <a:r>
              <a:rPr lang="en-GB" dirty="0"/>
              <a:t> </a:t>
            </a:r>
            <a:r>
              <a:rPr lang="en-GB" b="1" dirty="0" err="1"/>
              <a:t>čitanje</a:t>
            </a:r>
            <a:r>
              <a:rPr lang="en-GB" dirty="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Brain Gym</a:t>
            </a:r>
          </a:p>
          <a:p>
            <a:pPr fontAlgn="base"/>
            <a:r>
              <a:rPr lang="en-GB" dirty="0" smtClean="0"/>
              <a:t>Double doodle play (</a:t>
            </a:r>
            <a:r>
              <a:rPr lang="en-GB" sz="1900" i="1" dirty="0" smtClean="0"/>
              <a:t>The Double Doodle is one of 26 Brain Gym activities from </a:t>
            </a:r>
            <a:r>
              <a:rPr lang="en-GB" sz="1900" dirty="0" smtClean="0">
                <a:hlinkClick r:id="rId2" tooltip="Edu-Kinesthetics, Inc."/>
              </a:rPr>
              <a:t>Brain Gym</a:t>
            </a:r>
            <a:r>
              <a:rPr lang="en-GB" sz="1900" baseline="30000" dirty="0" smtClean="0">
                <a:hlinkClick r:id="rId2" tooltip="Edu-Kinesthetics, Inc."/>
              </a:rPr>
              <a:t>®</a:t>
            </a:r>
            <a:r>
              <a:rPr lang="en-GB" sz="1900" dirty="0" smtClean="0">
                <a:hlinkClick r:id="rId2" tooltip="Edu-Kinesthetics, Inc."/>
              </a:rPr>
              <a:t>: Teacher’s Edition</a:t>
            </a:r>
            <a:r>
              <a:rPr lang="en-GB" sz="1900" dirty="0" smtClean="0"/>
              <a:t> </a:t>
            </a:r>
            <a:r>
              <a:rPr lang="en-GB" sz="1900" i="1" dirty="0" smtClean="0"/>
              <a:t>by Dennison and Dennison, ©2010. The introductory course Double Doodle Play: A Window to Whole-Brain Vision offers a full day of exploration built on mirror-image mark-making and painting. The Double Doodle and other Brain Gym</a:t>
            </a:r>
            <a:r>
              <a:rPr lang="en-GB" sz="1900" i="1" baseline="30000" dirty="0" smtClean="0"/>
              <a:t> </a:t>
            </a:r>
            <a:r>
              <a:rPr lang="en-GB" sz="1900" i="1" dirty="0" smtClean="0"/>
              <a:t>activities are taught in Brain Gym</a:t>
            </a:r>
            <a:r>
              <a:rPr lang="en-GB" sz="1900" i="1" baseline="30000" dirty="0" smtClean="0"/>
              <a:t> </a:t>
            </a:r>
            <a:r>
              <a:rPr lang="en-GB" sz="1900" i="1" dirty="0" smtClean="0"/>
              <a:t>101: Balance for Daily Life. </a:t>
            </a:r>
            <a:r>
              <a:rPr lang="en-GB" sz="1900" dirty="0" smtClean="0"/>
              <a:t>** See Research Nugget: </a:t>
            </a:r>
            <a:r>
              <a:rPr lang="en-GB" sz="1900" dirty="0" smtClean="0">
                <a:hlinkClick r:id="rId3" tooltip="Research Nugget: Visual Skills and Reading"/>
              </a:rPr>
              <a:t>Visual Skills and Reading</a:t>
            </a:r>
            <a:r>
              <a:rPr lang="en-GB" sz="1900" dirty="0" smtClean="0"/>
              <a:t>.</a:t>
            </a:r>
            <a:r>
              <a:rPr lang="en-GB" sz="1900" i="1" dirty="0" smtClean="0"/>
              <a:t>© 2013 by Gail Dennison. </a:t>
            </a:r>
          </a:p>
          <a:p>
            <a:pPr fontAlgn="base">
              <a:buNone/>
            </a:pPr>
            <a:r>
              <a:rPr lang="en-GB" sz="1900" dirty="0" smtClean="0">
                <a:hlinkClick r:id="rId4"/>
              </a:rPr>
              <a:t>https://www.youtube.com/watch?v=BNzVn0BF9Ow</a:t>
            </a:r>
            <a:endParaRPr lang="en-GB" sz="1900" dirty="0" smtClean="0"/>
          </a:p>
          <a:p>
            <a:pPr fontAlgn="base">
              <a:buNone/>
            </a:pPr>
            <a:r>
              <a:rPr lang="en-GB" sz="1900" dirty="0" smtClean="0">
                <a:hlinkClick r:id="rId5"/>
              </a:rPr>
              <a:t>https://www.youtube.com/watch?v=DJt6ORwxKmE&amp;t=38s</a:t>
            </a:r>
            <a:endParaRPr lang="en-GB" sz="1900" dirty="0" smtClean="0"/>
          </a:p>
          <a:p>
            <a:pPr fontAlgn="base">
              <a:buNone/>
            </a:pPr>
            <a:r>
              <a:rPr lang="en-GB" sz="1900" dirty="0" smtClean="0">
                <a:hlinkClick r:id="rId6"/>
              </a:rPr>
              <a:t>https://www.youtube.com/watch?v=QKoap8rGoR0</a:t>
            </a:r>
            <a:endParaRPr lang="en-GB" sz="1900" dirty="0" smtClean="0"/>
          </a:p>
          <a:p>
            <a:pPr fontAlgn="base">
              <a:buNone/>
            </a:pPr>
            <a:r>
              <a:rPr lang="en-GB" sz="1900" dirty="0" smtClean="0">
                <a:hlinkClick r:id="rId7"/>
              </a:rPr>
              <a:t>https://www.youtube.com/watch?v=JTP1V1VH5j4</a:t>
            </a:r>
            <a:endParaRPr lang="en-GB" sz="1900" dirty="0" smtClean="0"/>
          </a:p>
          <a:p>
            <a:pPr fontAlgn="base">
              <a:buNone/>
            </a:pPr>
            <a:endParaRPr lang="en-GB" sz="1900" dirty="0" smtClean="0"/>
          </a:p>
          <a:p>
            <a:r>
              <a:rPr lang="en-GB" dirty="0" smtClean="0"/>
              <a:t>Mindfulness </a:t>
            </a:r>
            <a:r>
              <a:rPr lang="en-GB" dirty="0" err="1" smtClean="0"/>
              <a:t>pokret</a:t>
            </a:r>
            <a:r>
              <a:rPr lang="en-GB" dirty="0" smtClean="0"/>
              <a:t>/</a:t>
            </a:r>
            <a:r>
              <a:rPr lang="en-GB" dirty="0" err="1" smtClean="0"/>
              <a:t>programi</a:t>
            </a:r>
            <a:endParaRPr lang="en-GB" dirty="0" smtClean="0"/>
          </a:p>
          <a:p>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32500" lnSpcReduction="20000"/>
          </a:bodyPr>
          <a:lstStyle/>
          <a:p>
            <a:r>
              <a:rPr lang="en-GB" dirty="0" smtClean="0"/>
              <a:t>NTC</a:t>
            </a:r>
          </a:p>
          <a:p>
            <a:r>
              <a:rPr lang="en-GB" dirty="0" smtClean="0"/>
              <a:t>TEHNIKA 6 ŠEŠIRA</a:t>
            </a:r>
          </a:p>
          <a:p>
            <a:r>
              <a:rPr lang="en-GB" dirty="0" smtClean="0"/>
              <a:t>ŽIRAFEĆI GOVOR</a:t>
            </a:r>
          </a:p>
          <a:p>
            <a:r>
              <a:rPr lang="en-GB" dirty="0" smtClean="0"/>
              <a:t>VERESOVLJEV PROGRAM MI SMO ZEMLJANI</a:t>
            </a:r>
          </a:p>
          <a:p>
            <a:r>
              <a:rPr lang="en-GB" dirty="0" smtClean="0"/>
              <a:t>ABAKUS</a:t>
            </a:r>
          </a:p>
          <a:p>
            <a:r>
              <a:rPr lang="en-GB" dirty="0" smtClean="0"/>
              <a:t>MOĆ MAŠTE MOĆ POKRETA</a:t>
            </a:r>
          </a:p>
          <a:p>
            <a:r>
              <a:rPr lang="en-GB" dirty="0" smtClean="0"/>
              <a:t>POZITIVNA DISCIPLINA</a:t>
            </a:r>
          </a:p>
          <a:p>
            <a:r>
              <a:rPr lang="en-GB" dirty="0" smtClean="0"/>
              <a:t>RAZVOJ SAMOPOŠTOVANJA (DOTLIĆ, GERA, BABIĆ...)</a:t>
            </a:r>
          </a:p>
          <a:p>
            <a:r>
              <a:rPr lang="en-GB" dirty="0" smtClean="0"/>
              <a:t>MONTESORI</a:t>
            </a:r>
          </a:p>
          <a:p>
            <a:r>
              <a:rPr lang="en-GB" dirty="0" smtClean="0"/>
              <a:t>VALDORF</a:t>
            </a:r>
          </a:p>
          <a:p>
            <a:r>
              <a:rPr lang="en-GB" dirty="0" smtClean="0"/>
              <a:t>ZDRAVO ODRASTANJE</a:t>
            </a:r>
          </a:p>
          <a:p>
            <a:r>
              <a:rPr lang="en-GB" dirty="0" smtClean="0"/>
              <a:t>REGIO EMILLIO</a:t>
            </a:r>
          </a:p>
          <a:p>
            <a:r>
              <a:rPr lang="en-GB" dirty="0" smtClean="0"/>
              <a:t>THINKING KEYS</a:t>
            </a:r>
          </a:p>
          <a:p>
            <a:r>
              <a:rPr lang="en-GB" dirty="0" smtClean="0"/>
              <a:t>FLOORTIME TEHNIKA</a:t>
            </a:r>
          </a:p>
          <a:p>
            <a:r>
              <a:rPr lang="en-GB" dirty="0" smtClean="0"/>
              <a:t>PLAY TERAPIJA</a:t>
            </a:r>
          </a:p>
          <a:p>
            <a:r>
              <a:rPr lang="en-GB" dirty="0" smtClean="0"/>
              <a:t>BABY BONDING</a:t>
            </a:r>
          </a:p>
          <a:p>
            <a:r>
              <a:rPr lang="en-GB" dirty="0" smtClean="0"/>
              <a:t>VRTIĆ KAO SIGURNA BAZA- AFEKTIVNO VEZIVANJE</a:t>
            </a:r>
          </a:p>
          <a:p>
            <a:r>
              <a:rPr lang="en-GB" dirty="0" smtClean="0"/>
              <a:t>ČITANJE SA DECOM</a:t>
            </a:r>
          </a:p>
          <a:p>
            <a:r>
              <a:rPr lang="en-GB" dirty="0" smtClean="0"/>
              <a:t>RAZIGRANO DETINJSTVO</a:t>
            </a:r>
          </a:p>
          <a:p>
            <a:r>
              <a:rPr lang="en-GB" dirty="0" smtClean="0"/>
              <a:t>ŠKOLA ZA TRUDNICE</a:t>
            </a:r>
          </a:p>
          <a:p>
            <a:r>
              <a:rPr lang="en-GB" dirty="0" smtClean="0"/>
              <a:t>PODRŠKA RANOM RAZVOJU – CPZV, NOVI SAD</a:t>
            </a:r>
          </a:p>
          <a:p>
            <a:r>
              <a:rPr lang="en-GB" dirty="0" smtClean="0"/>
              <a:t>DESIGN FOR THINKING</a:t>
            </a:r>
          </a:p>
          <a:p>
            <a:r>
              <a:rPr lang="en-GB" dirty="0" smtClean="0"/>
              <a:t>NLP</a:t>
            </a:r>
          </a:p>
          <a:p>
            <a:r>
              <a:rPr lang="en-GB" dirty="0" smtClean="0"/>
              <a:t>MINDFULNESS</a:t>
            </a:r>
          </a:p>
          <a:p>
            <a:r>
              <a:rPr lang="en-GB" dirty="0" smtClean="0"/>
              <a:t>UPOZNAJ MOJ TEMPERAMENT</a:t>
            </a:r>
          </a:p>
          <a:p>
            <a:r>
              <a:rPr lang="en-GB" dirty="0" smtClean="0"/>
              <a:t>LEGO ...</a:t>
            </a:r>
          </a:p>
          <a:p>
            <a:r>
              <a:rPr lang="en-GB" smtClean="0"/>
              <a:t>IKT, ROBOTIKA....</a:t>
            </a: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sz="half" idx="1"/>
          </p:nvPr>
        </p:nvSpPr>
        <p:spPr/>
        <p:txBody>
          <a:bodyPr/>
          <a:lstStyle/>
          <a:p>
            <a:endParaRPr lang="en-GB" dirty="0"/>
          </a:p>
        </p:txBody>
      </p:sp>
      <p:sp>
        <p:nvSpPr>
          <p:cNvPr id="4" name="Content Placeholder 3"/>
          <p:cNvSpPr>
            <a:spLocks noGrp="1"/>
          </p:cNvSpPr>
          <p:nvPr>
            <p:ph sz="half" idx="2"/>
          </p:nvPr>
        </p:nvSpPr>
        <p:spPr/>
        <p:txBody>
          <a:bodyPr/>
          <a:lstStyle/>
          <a:p>
            <a:endParaRPr lang="en-GB"/>
          </a:p>
        </p:txBody>
      </p:sp>
      <p:pic>
        <p:nvPicPr>
          <p:cNvPr id="3074" name="Picture 2" descr="C:\Users\AS\Desktop\grafik3.gif"/>
          <p:cNvPicPr>
            <a:picLocks noChangeAspect="1" noChangeArrowheads="1"/>
          </p:cNvPicPr>
          <p:nvPr/>
        </p:nvPicPr>
        <p:blipFill>
          <a:blip r:embed="rId2" cstate="print"/>
          <a:srcRect/>
          <a:stretch>
            <a:fillRect/>
          </a:stretch>
        </p:blipFill>
        <p:spPr bwMode="auto">
          <a:xfrm>
            <a:off x="539552" y="692696"/>
            <a:ext cx="8064896" cy="554461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sz="half" idx="1"/>
          </p:nvPr>
        </p:nvSpPr>
        <p:spPr/>
        <p:txBody>
          <a:bodyPr/>
          <a:lstStyle/>
          <a:p>
            <a:endParaRPr lang="en-GB"/>
          </a:p>
        </p:txBody>
      </p:sp>
      <p:sp>
        <p:nvSpPr>
          <p:cNvPr id="4" name="Content Placeholder 3"/>
          <p:cNvSpPr>
            <a:spLocks noGrp="1"/>
          </p:cNvSpPr>
          <p:nvPr>
            <p:ph sz="half" idx="2"/>
          </p:nvPr>
        </p:nvSpPr>
        <p:spPr/>
        <p:txBody>
          <a:bodyPr/>
          <a:lstStyle/>
          <a:p>
            <a:endParaRPr lang="en-GB"/>
          </a:p>
        </p:txBody>
      </p:sp>
      <p:pic>
        <p:nvPicPr>
          <p:cNvPr id="5122" name="Picture 2" descr="C:\Users\AS\Desktop\2007_rod_optrazdoblja_s41.jpg"/>
          <p:cNvPicPr>
            <a:picLocks noChangeAspect="1" noChangeArrowheads="1"/>
          </p:cNvPicPr>
          <p:nvPr/>
        </p:nvPicPr>
        <p:blipFill>
          <a:blip r:embed="rId2" cstate="print"/>
          <a:srcRect/>
          <a:stretch>
            <a:fillRect/>
          </a:stretch>
        </p:blipFill>
        <p:spPr bwMode="auto">
          <a:xfrm>
            <a:off x="395536" y="332656"/>
            <a:ext cx="8424936" cy="612068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Tehnički</a:t>
            </a:r>
            <a:r>
              <a:rPr lang="en-GB" dirty="0" smtClean="0"/>
              <a:t> </a:t>
            </a:r>
            <a:r>
              <a:rPr lang="en-GB" dirty="0" err="1" smtClean="0"/>
              <a:t>podaci</a:t>
            </a:r>
            <a:endParaRPr lang="en-GB" dirty="0"/>
          </a:p>
        </p:txBody>
      </p:sp>
      <p:sp>
        <p:nvSpPr>
          <p:cNvPr id="3" name="Content Placeholder 2"/>
          <p:cNvSpPr>
            <a:spLocks noGrp="1"/>
          </p:cNvSpPr>
          <p:nvPr>
            <p:ph sz="half" idx="1"/>
          </p:nvPr>
        </p:nvSpPr>
        <p:spPr>
          <a:xfrm>
            <a:off x="457200" y="1600200"/>
            <a:ext cx="7787208" cy="4525963"/>
          </a:xfrm>
        </p:spPr>
        <p:txBody>
          <a:bodyPr>
            <a:normAutofit fontScale="85000" lnSpcReduction="20000"/>
          </a:bodyPr>
          <a:lstStyle/>
          <a:p>
            <a:r>
              <a:rPr lang="pl-PL" dirty="0" smtClean="0"/>
              <a:t>Težak oko 1,36 kg. </a:t>
            </a:r>
          </a:p>
          <a:p>
            <a:r>
              <a:rPr lang="pl-PL" dirty="0" smtClean="0"/>
              <a:t>Ima 2 hemisfere (leva i desna) </a:t>
            </a:r>
            <a:r>
              <a:rPr lang="en-US" dirty="0" err="1" smtClean="0"/>
              <a:t>spojene</a:t>
            </a:r>
            <a:r>
              <a:rPr lang="en-US" dirty="0" smtClean="0"/>
              <a:t> corpus </a:t>
            </a:r>
            <a:r>
              <a:rPr lang="en-US" dirty="0" err="1" smtClean="0"/>
              <a:t>callosumom</a:t>
            </a:r>
            <a:r>
              <a:rPr lang="en-US" dirty="0" smtClean="0"/>
              <a:t>. </a:t>
            </a:r>
            <a:endParaRPr lang="en-GB" dirty="0" smtClean="0"/>
          </a:p>
          <a:p>
            <a:r>
              <a:rPr lang="en-GB" dirty="0" err="1" smtClean="0"/>
              <a:t>Struktura</a:t>
            </a:r>
            <a:r>
              <a:rPr lang="en-GB" dirty="0" smtClean="0"/>
              <a:t>: </a:t>
            </a:r>
            <a:r>
              <a:rPr lang="sr-Latn-RS" b="1" dirty="0" smtClean="0"/>
              <a:t>Zadnji mozak </a:t>
            </a:r>
            <a:r>
              <a:rPr lang="sr-Latn-RS" dirty="0" smtClean="0"/>
              <a:t>( produžena moždina i mali mozak)</a:t>
            </a:r>
            <a:r>
              <a:rPr lang="en-GB" dirty="0" smtClean="0"/>
              <a:t>;</a:t>
            </a:r>
            <a:r>
              <a:rPr lang="en-US" dirty="0" smtClean="0"/>
              <a:t>P</a:t>
            </a:r>
            <a:r>
              <a:rPr lang="sr-Latn-RS" dirty="0" smtClean="0"/>
              <a:t>rodužena moždina = centri za disanje i rad srca</a:t>
            </a:r>
            <a:r>
              <a:rPr lang="en-GB" dirty="0" smtClean="0"/>
              <a:t>; </a:t>
            </a:r>
            <a:r>
              <a:rPr lang="en-US" dirty="0" smtClean="0"/>
              <a:t>M</a:t>
            </a:r>
            <a:r>
              <a:rPr lang="sr-Latn-RS" dirty="0" smtClean="0"/>
              <a:t>ali mozak= usklađivanje pokreta, ravnoteža i tonus mišića</a:t>
            </a:r>
            <a:endParaRPr lang="en-GB" dirty="0" smtClean="0"/>
          </a:p>
          <a:p>
            <a:r>
              <a:rPr lang="en-US" b="1" dirty="0" smtClean="0"/>
              <a:t>S</a:t>
            </a:r>
            <a:r>
              <a:rPr lang="sr-Latn-RS" b="1" dirty="0" smtClean="0"/>
              <a:t>rednji mozak </a:t>
            </a:r>
            <a:r>
              <a:rPr lang="sr-Latn-RS" dirty="0" smtClean="0"/>
              <a:t>(retikularna formacija)</a:t>
            </a:r>
            <a:r>
              <a:rPr lang="en-GB" dirty="0" smtClean="0"/>
              <a:t> </a:t>
            </a:r>
            <a:r>
              <a:rPr lang="en-US" dirty="0" smtClean="0"/>
              <a:t>O</a:t>
            </a:r>
            <a:r>
              <a:rPr lang="sr-Latn-RS" dirty="0" smtClean="0"/>
              <a:t>dgovorna za aktivaciju mišića, kontrolu automatizovanih pokreta i aktivnost moždane kore, budnost i aktivnost)</a:t>
            </a:r>
            <a:endParaRPr lang="en-GB" dirty="0" smtClean="0"/>
          </a:p>
          <a:p>
            <a:r>
              <a:rPr lang="en-US" b="1" dirty="0" smtClean="0"/>
              <a:t>P</a:t>
            </a:r>
            <a:r>
              <a:rPr lang="sr-Latn-RS" b="1" dirty="0" smtClean="0"/>
              <a:t>rednji mozak </a:t>
            </a:r>
            <a:r>
              <a:rPr lang="sr-Latn-RS" dirty="0" smtClean="0"/>
              <a:t>(međumozak i veliki mozak)</a:t>
            </a:r>
            <a:r>
              <a:rPr lang="en-GB" dirty="0" smtClean="0"/>
              <a:t> </a:t>
            </a:r>
            <a:r>
              <a:rPr lang="en-US" dirty="0" smtClean="0"/>
              <a:t>T</a:t>
            </a:r>
            <a:r>
              <a:rPr lang="sr-Latn-RS" dirty="0" smtClean="0"/>
              <a:t>alamus i hipotalamus (talamus=usmerava impulse u različite zone mozga, hipotalamus=važan za emocionalno reagovanje)</a:t>
            </a:r>
            <a:endParaRPr lang="en-US" dirty="0" smtClean="0"/>
          </a:p>
          <a:p>
            <a:endParaRPr lang="en-US" dirty="0" smtClean="0"/>
          </a:p>
          <a:p>
            <a:endParaRPr lang="en-US" dirty="0" smtClean="0"/>
          </a:p>
          <a:p>
            <a:endParaRPr lang="en-GB" dirty="0"/>
          </a:p>
        </p:txBody>
      </p:sp>
      <p:sp>
        <p:nvSpPr>
          <p:cNvPr id="4" name="Content Placeholder 3"/>
          <p:cNvSpPr>
            <a:spLocks noGrp="1"/>
          </p:cNvSpPr>
          <p:nvPr>
            <p:ph sz="half" idx="2"/>
          </p:nvPr>
        </p:nvSpPr>
        <p:spPr/>
        <p:txBody>
          <a:bodyPr>
            <a:normAutofit fontScale="85000" lnSpcReduction="20000"/>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62500" lnSpcReduction="20000"/>
          </a:bodyPr>
          <a:lstStyle/>
          <a:p>
            <a:r>
              <a:rPr lang="vi-VN" dirty="0"/>
              <a:t>U prve tri godine </a:t>
            </a:r>
            <a:r>
              <a:rPr lang="vi-VN" dirty="0" smtClean="0"/>
              <a:t>života</a:t>
            </a:r>
            <a:r>
              <a:rPr lang="en-GB" dirty="0" smtClean="0"/>
              <a:t>,</a:t>
            </a:r>
            <a:r>
              <a:rPr lang="vi-VN" dirty="0" smtClean="0"/>
              <a:t> </a:t>
            </a:r>
            <a:r>
              <a:rPr lang="vi-VN" dirty="0"/>
              <a:t>mozak se razvija velikom brzinom, tako da se do pete godine razvije oko 90% mozga a njegova težina dostiže oko 80 posto težine mozga odrasle osobe. </a:t>
            </a:r>
            <a:endParaRPr lang="en-GB" dirty="0" smtClean="0"/>
          </a:p>
          <a:p>
            <a:r>
              <a:rPr lang="en-GB" dirty="0" smtClean="0"/>
              <a:t>Do </a:t>
            </a:r>
            <a:r>
              <a:rPr lang="en-GB" dirty="0" err="1" smtClean="0"/>
              <a:t>uzrasta</a:t>
            </a:r>
            <a:r>
              <a:rPr lang="en-GB" dirty="0" smtClean="0"/>
              <a:t> </a:t>
            </a:r>
            <a:r>
              <a:rPr lang="en-GB" dirty="0" err="1" smtClean="0"/>
              <a:t>od</a:t>
            </a:r>
            <a:r>
              <a:rPr lang="en-GB" dirty="0" smtClean="0"/>
              <a:t> tri </a:t>
            </a:r>
            <a:r>
              <a:rPr lang="en-GB" dirty="0" err="1" smtClean="0"/>
              <a:t>godine</a:t>
            </a:r>
            <a:r>
              <a:rPr lang="vi-VN" dirty="0" smtClean="0"/>
              <a:t> </a:t>
            </a:r>
            <a:r>
              <a:rPr lang="vi-VN" dirty="0"/>
              <a:t>mozak deteta je 2,5 puta aktivniji od mozga odrasle osobe. I nastavlja da bude sve do desete godine</a:t>
            </a:r>
            <a:r>
              <a:rPr lang="vi-VN" dirty="0" smtClean="0"/>
              <a:t>.</a:t>
            </a:r>
            <a:endParaRPr lang="en-GB" dirty="0" smtClean="0"/>
          </a:p>
          <a:p>
            <a:r>
              <a:rPr lang="vi-VN" dirty="0" smtClean="0"/>
              <a:t> </a:t>
            </a:r>
            <a:r>
              <a:rPr lang="vi-VN" dirty="0"/>
              <a:t>Savremena istraživanja su pokazala da pri rođenju, ukoliko je trudnoća prošla bez problema, a majka nije bila izložena stresu niti lošim uticajima slabe ishrane, </a:t>
            </a:r>
            <a:r>
              <a:rPr lang="vi-VN" u="sng" dirty="0"/>
              <a:t>beba ima oko sto milijardi moždanih ćelija, neurona</a:t>
            </a:r>
            <a:r>
              <a:rPr lang="vi-VN" dirty="0"/>
              <a:t>. Te se ćelije u prve tri godine umrežavaju ukoliko je dete izloženo adekvatnoj stimulaciji. </a:t>
            </a:r>
            <a:endParaRPr lang="en-GB" dirty="0" smtClean="0"/>
          </a:p>
          <a:p>
            <a:r>
              <a:rPr lang="en-GB" dirty="0" err="1" smtClean="0"/>
              <a:t>Proces</a:t>
            </a:r>
            <a:r>
              <a:rPr lang="en-GB" dirty="0" smtClean="0"/>
              <a:t> </a:t>
            </a:r>
            <a:r>
              <a:rPr lang="en-GB" dirty="0" err="1" smtClean="0"/>
              <a:t>umrežavanja</a:t>
            </a:r>
            <a:r>
              <a:rPr lang="en-GB" dirty="0" smtClean="0"/>
              <a:t> je ne</a:t>
            </a:r>
            <a:r>
              <a:rPr lang="vi-VN" dirty="0" smtClean="0"/>
              <a:t>verovatno </a:t>
            </a:r>
            <a:r>
              <a:rPr lang="vi-VN" dirty="0"/>
              <a:t>dinamičan i kompleksan -- </a:t>
            </a:r>
            <a:r>
              <a:rPr lang="vi-VN" u="sng" dirty="0"/>
              <a:t>svaki neuron može da se poveže sa bar 15.000 drugih, a </a:t>
            </a:r>
            <a:r>
              <a:rPr lang="vi-VN" dirty="0"/>
              <a:t>milijarde ćelija mogu da uspostave milione veza. Jačanje tih veza predstavlja osnovu, temelj buduće uspešnosti i zadovoljstva u životu, emocija, ponašanja, sposobnosti učenja, življenja sa drugima, motornih veština, brige o sebi i </a:t>
            </a:r>
            <a:r>
              <a:rPr lang="vi-VN" dirty="0" smtClean="0"/>
              <a:t>samokontrole</a:t>
            </a:r>
            <a:r>
              <a:rPr lang="en-GB" dirty="0" smtClean="0"/>
              <a:t>, ...</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sz="half" idx="1"/>
          </p:nvPr>
        </p:nvSpPr>
        <p:spPr/>
        <p:txBody>
          <a:bodyPr/>
          <a:lstStyle/>
          <a:p>
            <a:endParaRPr lang="en-GB"/>
          </a:p>
        </p:txBody>
      </p:sp>
      <p:sp>
        <p:nvSpPr>
          <p:cNvPr id="4" name="Content Placeholder 3"/>
          <p:cNvSpPr>
            <a:spLocks noGrp="1"/>
          </p:cNvSpPr>
          <p:nvPr>
            <p:ph sz="half" idx="2"/>
          </p:nvPr>
        </p:nvSpPr>
        <p:spPr/>
        <p:txBody>
          <a:bodyPr/>
          <a:lstStyle/>
          <a:p>
            <a:endParaRPr lang="en-GB"/>
          </a:p>
        </p:txBody>
      </p:sp>
      <p:pic>
        <p:nvPicPr>
          <p:cNvPr id="4098" name="Picture 2" descr="C:\Users\AS\Desktop\nasljedje_ljubav_njega_rani_razvoj_mozga_1.jpg"/>
          <p:cNvPicPr>
            <a:picLocks noChangeAspect="1" noChangeArrowheads="1"/>
          </p:cNvPicPr>
          <p:nvPr/>
        </p:nvPicPr>
        <p:blipFill>
          <a:blip r:embed="rId2" cstate="print"/>
          <a:srcRect/>
          <a:stretch>
            <a:fillRect/>
          </a:stretch>
        </p:blipFill>
        <p:spPr bwMode="auto">
          <a:xfrm>
            <a:off x="1403648" y="476672"/>
            <a:ext cx="5832648" cy="590465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sz="half" idx="1"/>
          </p:nvPr>
        </p:nvSpPr>
        <p:spPr/>
        <p:txBody>
          <a:bodyPr/>
          <a:lstStyle/>
          <a:p>
            <a:endParaRPr lang="en-GB"/>
          </a:p>
        </p:txBody>
      </p:sp>
      <p:sp>
        <p:nvSpPr>
          <p:cNvPr id="4" name="Content Placeholder 3"/>
          <p:cNvSpPr>
            <a:spLocks noGrp="1"/>
          </p:cNvSpPr>
          <p:nvPr>
            <p:ph sz="half" idx="2"/>
          </p:nvPr>
        </p:nvSpPr>
        <p:spPr/>
        <p:txBody>
          <a:bodyPr/>
          <a:lstStyle/>
          <a:p>
            <a:endParaRPr lang="en-GB"/>
          </a:p>
        </p:txBody>
      </p:sp>
      <p:pic>
        <p:nvPicPr>
          <p:cNvPr id="6146" name="Picture 2" descr="C:\Users\AS\Desktop\nasljedje_ljubav_njega_rani_razvoj_mozga_2.jpg"/>
          <p:cNvPicPr>
            <a:picLocks noChangeAspect="1" noChangeArrowheads="1"/>
          </p:cNvPicPr>
          <p:nvPr/>
        </p:nvPicPr>
        <p:blipFill>
          <a:blip r:embed="rId2" cstate="print"/>
          <a:srcRect/>
          <a:stretch>
            <a:fillRect/>
          </a:stretch>
        </p:blipFill>
        <p:spPr bwMode="auto">
          <a:xfrm>
            <a:off x="1115616" y="980728"/>
            <a:ext cx="7200800" cy="518457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r>
              <a:rPr lang="en-US"/>
              <a:t>Sept. 2007.</a:t>
            </a:r>
          </a:p>
        </p:txBody>
      </p:sp>
      <p:sp>
        <p:nvSpPr>
          <p:cNvPr id="7" name="Footer Placeholder 5"/>
          <p:cNvSpPr>
            <a:spLocks noGrp="1"/>
          </p:cNvSpPr>
          <p:nvPr>
            <p:ph type="ftr" sz="quarter" idx="11"/>
          </p:nvPr>
        </p:nvSpPr>
        <p:spPr/>
        <p:txBody>
          <a:bodyPr/>
          <a:lstStyle/>
          <a:p>
            <a:r>
              <a:rPr lang="en-US"/>
              <a:t>S.F. FPPS</a:t>
            </a:r>
          </a:p>
        </p:txBody>
      </p:sp>
      <p:sp>
        <p:nvSpPr>
          <p:cNvPr id="8" name="Slide Number Placeholder 6"/>
          <p:cNvSpPr>
            <a:spLocks noGrp="1"/>
          </p:cNvSpPr>
          <p:nvPr>
            <p:ph type="sldNum" sz="quarter" idx="12"/>
          </p:nvPr>
        </p:nvSpPr>
        <p:spPr/>
        <p:txBody>
          <a:bodyPr/>
          <a:lstStyle/>
          <a:p>
            <a:fld id="{ED44D642-8C6B-4BB9-9FA1-80E6564FBAB5}" type="slidenum">
              <a:rPr lang="en-US"/>
              <a:pPr/>
              <a:t>9</a:t>
            </a:fld>
            <a:endParaRPr lang="en-US"/>
          </a:p>
        </p:txBody>
      </p:sp>
      <p:sp>
        <p:nvSpPr>
          <p:cNvPr id="620549" name="Rectangle 5"/>
          <p:cNvSpPr>
            <a:spLocks noGrp="1" noChangeArrowheads="1"/>
          </p:cNvSpPr>
          <p:nvPr>
            <p:ph type="title"/>
          </p:nvPr>
        </p:nvSpPr>
        <p:spPr>
          <a:xfrm>
            <a:off x="323850" y="125413"/>
            <a:ext cx="8424863" cy="782637"/>
          </a:xfrm>
        </p:spPr>
        <p:txBody>
          <a:bodyPr/>
          <a:lstStyle/>
          <a:p>
            <a:r>
              <a:rPr lang="sr-Latn-CS" dirty="0"/>
              <a:t>Pogled na mozak </a:t>
            </a:r>
            <a:endParaRPr lang="en-US" dirty="0"/>
          </a:p>
        </p:txBody>
      </p:sp>
      <p:sp>
        <p:nvSpPr>
          <p:cNvPr id="620550" name="Rectangle 6"/>
          <p:cNvSpPr>
            <a:spLocks noGrp="1" noChangeArrowheads="1"/>
          </p:cNvSpPr>
          <p:nvPr>
            <p:ph type="body" sz="half" idx="1"/>
          </p:nvPr>
        </p:nvSpPr>
        <p:spPr/>
        <p:txBody>
          <a:bodyPr>
            <a:normAutofit lnSpcReduction="10000"/>
          </a:bodyPr>
          <a:lstStyle/>
          <a:p>
            <a:pPr>
              <a:lnSpc>
                <a:spcPct val="90000"/>
              </a:lnSpc>
            </a:pPr>
            <a:r>
              <a:rPr lang="sr-Latn-CS" dirty="0">
                <a:solidFill>
                  <a:srgbClr val="00B050"/>
                </a:solidFill>
              </a:rPr>
              <a:t>Frontalni režanj </a:t>
            </a:r>
            <a:r>
              <a:rPr lang="sr-Latn-CS" dirty="0"/>
              <a:t>(motorika, prefrontalni korteks – organizacija ciljeva, misli i ponašanja)</a:t>
            </a:r>
          </a:p>
          <a:p>
            <a:pPr>
              <a:lnSpc>
                <a:spcPct val="90000"/>
              </a:lnSpc>
            </a:pPr>
            <a:r>
              <a:rPr lang="sr-Latn-CS" dirty="0">
                <a:solidFill>
                  <a:srgbClr val="00B050"/>
                </a:solidFill>
              </a:rPr>
              <a:t>Temeni režanj </a:t>
            </a:r>
            <a:r>
              <a:rPr lang="sr-Latn-CS" dirty="0"/>
              <a:t>(senzorni korteks, prostorna orijentacija)</a:t>
            </a:r>
          </a:p>
          <a:p>
            <a:pPr>
              <a:lnSpc>
                <a:spcPct val="90000"/>
              </a:lnSpc>
            </a:pPr>
            <a:r>
              <a:rPr lang="sr-Latn-CS" dirty="0">
                <a:solidFill>
                  <a:srgbClr val="00B050"/>
                </a:solidFill>
              </a:rPr>
              <a:t>Slepoočni režanj </a:t>
            </a:r>
            <a:r>
              <a:rPr lang="sr-Latn-CS" dirty="0"/>
              <a:t>(sluh, ukus, vid)</a:t>
            </a:r>
          </a:p>
          <a:p>
            <a:pPr>
              <a:lnSpc>
                <a:spcPct val="90000"/>
              </a:lnSpc>
            </a:pPr>
            <a:r>
              <a:rPr lang="sr-Latn-CS" dirty="0">
                <a:solidFill>
                  <a:srgbClr val="00B050"/>
                </a:solidFill>
              </a:rPr>
              <a:t>Potiljačni režanj </a:t>
            </a:r>
            <a:r>
              <a:rPr lang="sr-Latn-CS" dirty="0"/>
              <a:t>(glavni centri za vid)</a:t>
            </a:r>
            <a:endParaRPr lang="en-US" dirty="0"/>
          </a:p>
        </p:txBody>
      </p:sp>
      <p:sp>
        <p:nvSpPr>
          <p:cNvPr id="620551" name="Rectangle 7"/>
          <p:cNvSpPr>
            <a:spLocks noGrp="1" noChangeArrowheads="1"/>
          </p:cNvSpPr>
          <p:nvPr>
            <p:ph type="body" sz="half" idx="2"/>
          </p:nvPr>
        </p:nvSpPr>
        <p:spPr/>
        <p:txBody>
          <a:bodyPr/>
          <a:lstStyle/>
          <a:p>
            <a:endParaRPr lang="en-US"/>
          </a:p>
        </p:txBody>
      </p:sp>
      <p:pic>
        <p:nvPicPr>
          <p:cNvPr id="620548" name="Picture 4"/>
          <p:cNvPicPr>
            <a:picLocks noChangeAspect="1" noChangeArrowheads="1"/>
          </p:cNvPicPr>
          <p:nvPr/>
        </p:nvPicPr>
        <p:blipFill>
          <a:blip r:embed="rId2" cstate="print"/>
          <a:srcRect/>
          <a:stretch>
            <a:fillRect/>
          </a:stretch>
        </p:blipFill>
        <p:spPr bwMode="auto">
          <a:xfrm>
            <a:off x="4678363" y="944563"/>
            <a:ext cx="4286250" cy="5724525"/>
          </a:xfrm>
          <a:prstGeom prst="rect">
            <a:avLst/>
          </a:prstGeom>
          <a:noFill/>
          <a:ln w="9525" algn="ctr">
            <a:noFill/>
            <a:miter lim="800000"/>
            <a:headEnd/>
            <a:tailEnd/>
          </a:ln>
          <a:effec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1726</Words>
  <Application>Microsoft Office PowerPoint</Application>
  <PresentationFormat>On-screen Show (4:3)</PresentationFormat>
  <Paragraphs>119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Psihologija ranog razvoja i darovitosti Šta nas uči neuropsihologija?</vt:lpstr>
      <vt:lpstr>Slide 2</vt:lpstr>
      <vt:lpstr>Slide 3</vt:lpstr>
      <vt:lpstr>Slide 4</vt:lpstr>
      <vt:lpstr>Tehnički podaci</vt:lpstr>
      <vt:lpstr>Slide 6</vt:lpstr>
      <vt:lpstr>Slide 7</vt:lpstr>
      <vt:lpstr>Slide 8</vt:lpstr>
      <vt:lpstr>Pogled na mozak </vt:lpstr>
      <vt:lpstr>Slide 10</vt:lpstr>
      <vt:lpstr>Strupov eksperiment-imenujte boju kojom je reč napisana! </vt:lpstr>
      <vt:lpstr>Slide 12</vt:lpstr>
      <vt:lpstr>Lateralizacija hemisfera</vt:lpstr>
      <vt:lpstr>Slide 14</vt:lpstr>
      <vt:lpstr>Slide 15</vt:lpstr>
      <vt:lpstr>Test upotrebne lateralizovanosti</vt:lpstr>
      <vt:lpstr>Slide 17</vt:lpstr>
      <vt:lpstr>Prekomerna stimulacija </vt:lpstr>
      <vt:lpstr>fMRI</vt:lpstr>
      <vt:lpstr>Slide 20</vt:lpstr>
      <vt:lpstr>Slide 21</vt:lpstr>
      <vt:lpstr>Slide 22</vt:lpstr>
      <vt:lpstr>Slide 23</vt:lpstr>
      <vt:lpstr>Kako funkcioniše fMRI skener</vt:lpstr>
      <vt:lpstr>Slide 25</vt:lpstr>
      <vt:lpstr>Slide 26</vt:lpstr>
      <vt:lpstr>Što nam je sve potrebno za kvalitetan razvoj </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Psihologija ranog razvoja i darovitosti Šta nas uči neuropsihologija?</dc:title>
  <dc:creator>AS</dc:creator>
  <cp:lastModifiedBy>AS</cp:lastModifiedBy>
  <cp:revision>7</cp:revision>
  <dcterms:created xsi:type="dcterms:W3CDTF">2019-10-21T10:00:06Z</dcterms:created>
  <dcterms:modified xsi:type="dcterms:W3CDTF">2021-11-04T18:36:46Z</dcterms:modified>
</cp:coreProperties>
</file>